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14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44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18"/>
    <p:restoredTop sz="94631"/>
  </p:normalViewPr>
  <p:slideViewPr>
    <p:cSldViewPr snapToGrid="0" snapToObjects="1">
      <p:cViewPr varScale="1">
        <p:scale>
          <a:sx n="114" d="100"/>
          <a:sy n="114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4FE64-C87A-A146-86D6-C6F8559A0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240" y="2404534"/>
            <a:ext cx="8697950" cy="1646302"/>
          </a:xfrm>
        </p:spPr>
        <p:txBody>
          <a:bodyPr/>
          <a:lstStyle/>
          <a:p>
            <a:pPr algn="ctr"/>
            <a:r>
              <a:rPr lang="ru-RU" b="1" dirty="0"/>
              <a:t>Бог, открывающий Себя, каков Он?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DE8B2-422F-8640-8590-4ED2C9BA6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©️ Е. Зайцев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CF876-7C37-E74B-9073-853FB016699B}"/>
              </a:ext>
            </a:extLst>
          </p:cNvPr>
          <p:cNvSpPr txBox="1"/>
          <p:nvPr/>
        </p:nvSpPr>
        <p:spPr>
          <a:xfrm>
            <a:off x="1884556" y="5062654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bri.esd.adventist.org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" b="1" dirty="0" err="1">
                <a:solidFill>
                  <a:schemeClr val="accent1">
                    <a:lumMod val="75000"/>
                  </a:schemeClr>
                </a:solidFill>
              </a:rPr>
              <a:t>geoscience.esd.adventist.org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1B5F-6C16-5D41-9B33-A15D25D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E74B-CFEA-B149-95E6-4FB759E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222337"/>
            <a:ext cx="11203178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522FD-996B-3A40-AC2D-282360FC26AF}"/>
              </a:ext>
            </a:extLst>
          </p:cNvPr>
          <p:cNvSpPr txBox="1"/>
          <p:nvPr/>
        </p:nvSpPr>
        <p:spPr>
          <a:xfrm>
            <a:off x="1438507" y="1170877"/>
            <a:ext cx="2888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/>
              <a:t>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F7A48C-CA84-4840-9F9A-F1B6EDE853FA}"/>
              </a:ext>
            </a:extLst>
          </p:cNvPr>
          <p:cNvCxnSpPr/>
          <p:nvPr/>
        </p:nvCxnSpPr>
        <p:spPr>
          <a:xfrm>
            <a:off x="1706137" y="2263698"/>
            <a:ext cx="1817648" cy="16503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D3C2E8-8520-7C4A-AC17-AF49D8908F14}"/>
              </a:ext>
            </a:extLst>
          </p:cNvPr>
          <p:cNvCxnSpPr/>
          <p:nvPr/>
        </p:nvCxnSpPr>
        <p:spPr>
          <a:xfrm flipH="1">
            <a:off x="1706137" y="2408663"/>
            <a:ext cx="1817648" cy="16169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04F5A0-9ACA-164B-B21D-990C3D4562C1}"/>
              </a:ext>
            </a:extLst>
          </p:cNvPr>
          <p:cNvSpPr txBox="1"/>
          <p:nvPr/>
        </p:nvSpPr>
        <p:spPr>
          <a:xfrm>
            <a:off x="8047130" y="1324300"/>
            <a:ext cx="19880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50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1B5F-6C16-5D41-9B33-A15D25D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E74B-CFEA-B149-95E6-4FB759E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200035"/>
            <a:ext cx="11203178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522FD-996B-3A40-AC2D-282360FC26AF}"/>
              </a:ext>
            </a:extLst>
          </p:cNvPr>
          <p:cNvSpPr txBox="1"/>
          <p:nvPr/>
        </p:nvSpPr>
        <p:spPr>
          <a:xfrm>
            <a:off x="1438507" y="1170877"/>
            <a:ext cx="2888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/>
              <a:t>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F7A48C-CA84-4840-9F9A-F1B6EDE853FA}"/>
              </a:ext>
            </a:extLst>
          </p:cNvPr>
          <p:cNvCxnSpPr/>
          <p:nvPr/>
        </p:nvCxnSpPr>
        <p:spPr>
          <a:xfrm>
            <a:off x="1706137" y="2263698"/>
            <a:ext cx="1817648" cy="16503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D3C2E8-8520-7C4A-AC17-AF49D8908F14}"/>
              </a:ext>
            </a:extLst>
          </p:cNvPr>
          <p:cNvCxnSpPr/>
          <p:nvPr/>
        </p:nvCxnSpPr>
        <p:spPr>
          <a:xfrm flipH="1">
            <a:off x="1706137" y="2408663"/>
            <a:ext cx="1817648" cy="16169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504F5A0-9ACA-164B-B21D-990C3D4562C1}"/>
              </a:ext>
            </a:extLst>
          </p:cNvPr>
          <p:cNvSpPr txBox="1"/>
          <p:nvPr/>
        </p:nvSpPr>
        <p:spPr>
          <a:xfrm>
            <a:off x="7761248" y="1324300"/>
            <a:ext cx="2992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/>
              <a:t>3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A3E34E1-1717-6747-BB4B-17CDD936FBF8}"/>
              </a:ext>
            </a:extLst>
          </p:cNvPr>
          <p:cNvCxnSpPr/>
          <p:nvPr/>
        </p:nvCxnSpPr>
        <p:spPr>
          <a:xfrm>
            <a:off x="7638585" y="2263698"/>
            <a:ext cx="2207942" cy="18622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1A13EF-10BA-C84F-ABA8-0B530471C003}"/>
              </a:ext>
            </a:extLst>
          </p:cNvPr>
          <p:cNvCxnSpPr/>
          <p:nvPr/>
        </p:nvCxnSpPr>
        <p:spPr>
          <a:xfrm flipH="1">
            <a:off x="7865326" y="2263698"/>
            <a:ext cx="1676306" cy="19403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7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E0C0E-36E3-9C42-8253-3E4E7F52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 вопросу терминологии Троицы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720D70-9140-044D-91DF-4D22202A2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7" y="1597065"/>
            <a:ext cx="7839306" cy="512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90B1-F3B8-7A48-B8DE-4B594ECE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30F1A-0A9B-8746-B10E-507CC9C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137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«Слушай, Израиль: Господь, Бог наш, Господь </a:t>
            </a:r>
            <a:r>
              <a:rPr lang="ru-RU" sz="2400" b="1" i="1" dirty="0"/>
              <a:t>един</a:t>
            </a:r>
            <a:r>
              <a:rPr lang="ru-RU" sz="2400" b="1" dirty="0"/>
              <a:t> есть» (Втор. 6:4);</a:t>
            </a:r>
          </a:p>
        </p:txBody>
      </p:sp>
    </p:spTree>
    <p:extLst>
      <p:ext uri="{BB962C8B-B14F-4D97-AF65-F5344CB8AC3E}">
        <p14:creationId xmlns:p14="http://schemas.microsoft.com/office/powerpoint/2010/main" val="41931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90B1-F3B8-7A48-B8DE-4B594ECE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30F1A-0A9B-8746-B10E-507CC9C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137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«Слушай, Израиль: Господь, Бог наш, Господь </a:t>
            </a:r>
            <a:r>
              <a:rPr lang="ru-RU" sz="2400" b="1" i="1" dirty="0"/>
              <a:t>един</a:t>
            </a:r>
            <a:r>
              <a:rPr lang="ru-RU" sz="2400" b="1" dirty="0"/>
              <a:t> есть» (Втор. 6:4);</a:t>
            </a:r>
          </a:p>
          <a:p>
            <a:r>
              <a:rPr lang="ru-RU" sz="2400" b="1" dirty="0"/>
              <a:t>«Да не будет у тебя других богов пред лицом Моим» (Исх. 20:3);</a:t>
            </a:r>
          </a:p>
        </p:txBody>
      </p:sp>
    </p:spTree>
    <p:extLst>
      <p:ext uri="{BB962C8B-B14F-4D97-AF65-F5344CB8AC3E}">
        <p14:creationId xmlns:p14="http://schemas.microsoft.com/office/powerpoint/2010/main" val="165358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90B1-F3B8-7A48-B8DE-4B594ECE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30F1A-0A9B-8746-B10E-507CC9C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137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«Слушай, Израиль: Господь, Бог наш, Господь </a:t>
            </a:r>
            <a:r>
              <a:rPr lang="ru-RU" sz="2400" b="1" i="1" dirty="0"/>
              <a:t>един</a:t>
            </a:r>
            <a:r>
              <a:rPr lang="ru-RU" sz="2400" b="1" dirty="0"/>
              <a:t> есть» (Втор. 6:4);</a:t>
            </a:r>
          </a:p>
          <a:p>
            <a:r>
              <a:rPr lang="ru-RU" sz="2400" b="1" dirty="0"/>
              <a:t>«Да не будет у тебя других богов пред лицом Моим» (Исх. 20:3);</a:t>
            </a:r>
          </a:p>
          <a:p>
            <a:r>
              <a:rPr lang="ru-RU" sz="2400" b="1" dirty="0"/>
              <a:t>«И люби Господа, Бога твоего, всем сердцем твоим, и всею душою твоею, и всеми силами твоими» (Втор. 6:5);</a:t>
            </a:r>
          </a:p>
        </p:txBody>
      </p:sp>
    </p:spTree>
    <p:extLst>
      <p:ext uri="{BB962C8B-B14F-4D97-AF65-F5344CB8AC3E}">
        <p14:creationId xmlns:p14="http://schemas.microsoft.com/office/powerpoint/2010/main" val="356972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90B1-F3B8-7A48-B8DE-4B594ECE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30F1A-0A9B-8746-B10E-507CC9C1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137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«Слушай, Израиль: Господь, Бог наш, Господь </a:t>
            </a:r>
            <a:r>
              <a:rPr lang="ru-RU" sz="2400" b="1" i="1" dirty="0"/>
              <a:t>един</a:t>
            </a:r>
            <a:r>
              <a:rPr lang="ru-RU" sz="2400" b="1" dirty="0"/>
              <a:t> есть» (Втор. 6:4);</a:t>
            </a:r>
          </a:p>
          <a:p>
            <a:r>
              <a:rPr lang="ru-RU" sz="2400" b="1" dirty="0"/>
              <a:t>«Да не будет у тебя других богов пред лицом Моим» (Исх. 20:3);</a:t>
            </a:r>
          </a:p>
          <a:p>
            <a:r>
              <a:rPr lang="ru-RU" sz="2400" b="1" dirty="0"/>
              <a:t>«И люби Господа, Бога твоего, всем сердцем твоим, и всею душою твоею, и всеми силами твоими» (Втор. 6:5);</a:t>
            </a:r>
          </a:p>
          <a:p>
            <a:r>
              <a:rPr lang="ru-RU" sz="2400" b="1" dirty="0"/>
              <a:t>«Не делай себе кумира… и не поклоняйся им» (Исх. 20:4)</a:t>
            </a:r>
          </a:p>
        </p:txBody>
      </p:sp>
    </p:spTree>
    <p:extLst>
      <p:ext uri="{BB962C8B-B14F-4D97-AF65-F5344CB8AC3E}">
        <p14:creationId xmlns:p14="http://schemas.microsoft.com/office/powerpoint/2010/main" val="299817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C6F68-6F28-6E40-AC01-04CCA50B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B8992-9F38-3D4A-AB91-AC469551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709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«Ты веруешь, что Бог един?.. Хорошо делаешь» (</a:t>
            </a:r>
            <a:r>
              <a:rPr lang="ru-RU" sz="2400" b="1" dirty="0" err="1"/>
              <a:t>Иак</a:t>
            </a:r>
            <a:r>
              <a:rPr lang="ru-RU" sz="2400" b="1" dirty="0"/>
              <a:t>. 2:19);</a:t>
            </a:r>
          </a:p>
        </p:txBody>
      </p:sp>
    </p:spTree>
    <p:extLst>
      <p:ext uri="{BB962C8B-B14F-4D97-AF65-F5344CB8AC3E}">
        <p14:creationId xmlns:p14="http://schemas.microsoft.com/office/powerpoint/2010/main" val="423764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C6F68-6F28-6E40-AC01-04CCA50B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Христианство – монотеистическая религия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B8992-9F38-3D4A-AB91-AC469551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67099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«Ты веруешь, что Бог един?.. Хорошо делаешь» (</a:t>
            </a:r>
            <a:r>
              <a:rPr lang="ru-RU" sz="2400" b="1" dirty="0" err="1"/>
              <a:t>Иак</a:t>
            </a:r>
            <a:r>
              <a:rPr lang="ru-RU" sz="2400" b="1" dirty="0"/>
              <a:t>. 2:19);</a:t>
            </a:r>
          </a:p>
          <a:p>
            <a:endParaRPr lang="ru-RU" sz="2400" b="1" dirty="0"/>
          </a:p>
          <a:p>
            <a:r>
              <a:rPr lang="ru-RU" sz="2400" b="1" dirty="0"/>
              <a:t>«Ибо един Бог, един и посредник между Богом и человеками, человек Христос Иисус» (1 Тим. 2:5-6);</a:t>
            </a:r>
          </a:p>
        </p:txBody>
      </p:sp>
    </p:spTree>
    <p:extLst>
      <p:ext uri="{BB962C8B-B14F-4D97-AF65-F5344CB8AC3E}">
        <p14:creationId xmlns:p14="http://schemas.microsoft.com/office/powerpoint/2010/main" val="424694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D8543-AD16-6F41-B75B-6AC0A116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Парадокс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4B872AC-D525-0445-9EE2-8C7D25FAF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12" y="1405553"/>
            <a:ext cx="7259444" cy="53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843-1A57-BD4E-92A4-41C18C2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94A216-7ED8-2245-BEE2-95CA0C867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" y="1"/>
            <a:ext cx="12171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3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E9B4-063D-4547-8699-E64C1CA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EFE9-3729-DF4C-93CB-0BE9612A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«И сказал Бог: </a:t>
            </a:r>
            <a:r>
              <a:rPr lang="ru-RU" sz="2800" b="1" i="1" dirty="0"/>
              <a:t>сотворим</a:t>
            </a:r>
            <a:r>
              <a:rPr lang="ru-RU" sz="2400" b="1" dirty="0"/>
              <a:t> человека по образу </a:t>
            </a:r>
            <a:r>
              <a:rPr lang="ru-RU" sz="2800" b="1" i="1" dirty="0"/>
              <a:t>Нашему</a:t>
            </a:r>
            <a:r>
              <a:rPr lang="ru-RU" sz="2400" b="1" dirty="0"/>
              <a:t> и по подобию </a:t>
            </a:r>
            <a:r>
              <a:rPr lang="ru-RU" sz="2800" b="1" i="1" dirty="0"/>
              <a:t>нашему</a:t>
            </a:r>
            <a:r>
              <a:rPr lang="ru-RU" sz="2400" b="1" dirty="0"/>
              <a:t>» (Быт. 1:26);</a:t>
            </a:r>
          </a:p>
        </p:txBody>
      </p:sp>
    </p:spTree>
    <p:extLst>
      <p:ext uri="{BB962C8B-B14F-4D97-AF65-F5344CB8AC3E}">
        <p14:creationId xmlns:p14="http://schemas.microsoft.com/office/powerpoint/2010/main" val="68983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E9B4-063D-4547-8699-E64C1CA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EFE9-3729-DF4C-93CB-0BE9612A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«И сказал Бог: </a:t>
            </a:r>
            <a:r>
              <a:rPr lang="ru-RU" sz="2800" b="1" i="1" dirty="0"/>
              <a:t>сотворим</a:t>
            </a:r>
            <a:r>
              <a:rPr lang="ru-RU" sz="2400" b="1" dirty="0"/>
              <a:t> человека по образу </a:t>
            </a:r>
            <a:r>
              <a:rPr lang="ru-RU" sz="2800" b="1" i="1" dirty="0"/>
              <a:t>Нашему</a:t>
            </a:r>
            <a:r>
              <a:rPr lang="ru-RU" sz="2400" b="1" dirty="0"/>
              <a:t> и по подобию </a:t>
            </a:r>
            <a:r>
              <a:rPr lang="ru-RU" sz="2800" b="1" i="1" dirty="0"/>
              <a:t>нашему</a:t>
            </a:r>
            <a:r>
              <a:rPr lang="ru-RU" sz="2400" b="1" dirty="0"/>
              <a:t>» (Быт. 1:26);</a:t>
            </a:r>
          </a:p>
          <a:p>
            <a:r>
              <a:rPr lang="ru-RU" sz="2400" b="1" dirty="0"/>
              <a:t>«И сказал Господь Бог: вот Адам стал как один из </a:t>
            </a:r>
            <a:r>
              <a:rPr lang="ru-RU" sz="2800" b="1" i="1" dirty="0"/>
              <a:t>Нас</a:t>
            </a:r>
            <a:r>
              <a:rPr lang="ru-RU" sz="2400" b="1" dirty="0"/>
              <a:t>…» (Быт. 3:22);</a:t>
            </a:r>
          </a:p>
        </p:txBody>
      </p:sp>
    </p:spTree>
    <p:extLst>
      <p:ext uri="{BB962C8B-B14F-4D97-AF65-F5344CB8AC3E}">
        <p14:creationId xmlns:p14="http://schemas.microsoft.com/office/powerpoint/2010/main" val="399227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E9B4-063D-4547-8699-E64C1CA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EFE9-3729-DF4C-93CB-0BE9612A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«И сказал Бог: </a:t>
            </a:r>
            <a:r>
              <a:rPr lang="ru-RU" sz="2800" b="1" i="1" dirty="0"/>
              <a:t>сотворим</a:t>
            </a:r>
            <a:r>
              <a:rPr lang="ru-RU" sz="2400" b="1" dirty="0"/>
              <a:t> человека по образу </a:t>
            </a:r>
            <a:r>
              <a:rPr lang="ru-RU" sz="2800" b="1" i="1" dirty="0"/>
              <a:t>Нашему</a:t>
            </a:r>
            <a:r>
              <a:rPr lang="ru-RU" sz="2400" b="1" dirty="0"/>
              <a:t> и по подобию </a:t>
            </a:r>
            <a:r>
              <a:rPr lang="ru-RU" sz="2800" b="1" i="1" dirty="0"/>
              <a:t>нашему</a:t>
            </a:r>
            <a:r>
              <a:rPr lang="ru-RU" sz="2400" b="1" dirty="0"/>
              <a:t>» (Быт. 1:26);</a:t>
            </a:r>
          </a:p>
          <a:p>
            <a:r>
              <a:rPr lang="ru-RU" sz="2400" b="1" dirty="0"/>
              <a:t>«И сказал Господь Бог: вот Адам стал как один из </a:t>
            </a:r>
            <a:r>
              <a:rPr lang="ru-RU" sz="2800" b="1" i="1" dirty="0"/>
              <a:t>Нас</a:t>
            </a:r>
            <a:r>
              <a:rPr lang="ru-RU" sz="2400" b="1" dirty="0"/>
              <a:t>…» (Быт. 3:22);</a:t>
            </a:r>
          </a:p>
          <a:p>
            <a:r>
              <a:rPr lang="ru-RU" sz="2400" b="1" dirty="0"/>
              <a:t>«И сказал Господь: </a:t>
            </a:r>
            <a:r>
              <a:rPr lang="ru-RU" sz="2800" b="1" i="1" dirty="0"/>
              <a:t>сойдем</a:t>
            </a:r>
            <a:r>
              <a:rPr lang="ru-RU" sz="2400" b="1" dirty="0"/>
              <a:t> же и </a:t>
            </a:r>
            <a:r>
              <a:rPr lang="ru-RU" sz="2800" b="1" i="1" dirty="0"/>
              <a:t>смешаем</a:t>
            </a:r>
            <a:r>
              <a:rPr lang="ru-RU" sz="2400" b="1" dirty="0"/>
              <a:t> там язык их» (Быт. 11:6-7);</a:t>
            </a:r>
          </a:p>
        </p:txBody>
      </p:sp>
    </p:spTree>
    <p:extLst>
      <p:ext uri="{BB962C8B-B14F-4D97-AF65-F5344CB8AC3E}">
        <p14:creationId xmlns:p14="http://schemas.microsoft.com/office/powerpoint/2010/main" val="406954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E9B4-063D-4547-8699-E64C1CA4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EFE9-3729-DF4C-93CB-0BE9612A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«И сказал Бог: </a:t>
            </a:r>
            <a:r>
              <a:rPr lang="ru-RU" sz="2800" b="1" i="1" dirty="0"/>
              <a:t>сотворим</a:t>
            </a:r>
            <a:r>
              <a:rPr lang="ru-RU" sz="2400" b="1" dirty="0"/>
              <a:t> человека по образу </a:t>
            </a:r>
            <a:r>
              <a:rPr lang="ru-RU" sz="2800" b="1" i="1" dirty="0"/>
              <a:t>Нашему</a:t>
            </a:r>
            <a:r>
              <a:rPr lang="ru-RU" sz="2400" b="1" dirty="0"/>
              <a:t> и по подобию </a:t>
            </a:r>
            <a:r>
              <a:rPr lang="ru-RU" sz="2800" b="1" i="1" dirty="0"/>
              <a:t>нашему</a:t>
            </a:r>
            <a:r>
              <a:rPr lang="ru-RU" sz="2400" b="1" dirty="0"/>
              <a:t>» (Быт. 1:26);</a:t>
            </a:r>
          </a:p>
          <a:p>
            <a:r>
              <a:rPr lang="ru-RU" sz="2400" b="1" dirty="0"/>
              <a:t>«И сказал Господь Бог: вот Адам стал как один из </a:t>
            </a:r>
            <a:r>
              <a:rPr lang="ru-RU" sz="2800" b="1" i="1" dirty="0"/>
              <a:t>Нас</a:t>
            </a:r>
            <a:r>
              <a:rPr lang="ru-RU" sz="2400" b="1" dirty="0"/>
              <a:t>…» (Быт. 3:22);</a:t>
            </a:r>
          </a:p>
          <a:p>
            <a:r>
              <a:rPr lang="ru-RU" sz="2400" b="1" dirty="0"/>
              <a:t>«И сказал Господь: </a:t>
            </a:r>
            <a:r>
              <a:rPr lang="ru-RU" sz="2800" b="1" i="1" dirty="0"/>
              <a:t>сойдем</a:t>
            </a:r>
            <a:r>
              <a:rPr lang="ru-RU" sz="2400" b="1" dirty="0"/>
              <a:t> же и </a:t>
            </a:r>
            <a:r>
              <a:rPr lang="ru-RU" sz="2800" b="1" i="1" dirty="0"/>
              <a:t>смешаем</a:t>
            </a:r>
            <a:r>
              <a:rPr lang="ru-RU" sz="2400" b="1" dirty="0"/>
              <a:t> там язык их» (Быт. 11:6-7);</a:t>
            </a:r>
          </a:p>
          <a:p>
            <a:r>
              <a:rPr lang="ru-RU" sz="2400" b="1" dirty="0"/>
              <a:t>«И услышал я голос Господа, говорящего: кого </a:t>
            </a:r>
            <a:r>
              <a:rPr lang="ru-RU" sz="2800" b="1" i="1" dirty="0"/>
              <a:t>Мне</a:t>
            </a:r>
            <a:r>
              <a:rPr lang="ru-RU" sz="2400" b="1" dirty="0"/>
              <a:t> послать, и кто пойдет для </a:t>
            </a:r>
            <a:r>
              <a:rPr lang="ru-RU" sz="2800" b="1" i="1" dirty="0"/>
              <a:t>Нас</a:t>
            </a:r>
            <a:r>
              <a:rPr lang="ru-RU" sz="2400" b="1" dirty="0"/>
              <a:t>?» (</a:t>
            </a:r>
            <a:r>
              <a:rPr lang="ru-RU" sz="2400" b="1" dirty="0" err="1"/>
              <a:t>Ис</a:t>
            </a:r>
            <a:r>
              <a:rPr lang="ru-RU" sz="2400" b="1" dirty="0"/>
              <a:t>. 6:8)</a:t>
            </a:r>
          </a:p>
        </p:txBody>
      </p:sp>
    </p:spTree>
    <p:extLst>
      <p:ext uri="{BB962C8B-B14F-4D97-AF65-F5344CB8AC3E}">
        <p14:creationId xmlns:p14="http://schemas.microsoft.com/office/powerpoint/2010/main" val="2426442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B0A16-89E7-F141-9B08-20AB034C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609600"/>
            <a:ext cx="9645805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«Не хорошо быть человеку одному»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7A3E609-5FE1-3F4F-8F4D-0C29C4BCF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6" y="1497640"/>
            <a:ext cx="77723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85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2A5B1-C8A6-694A-A8B0-F3E5E70A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EF577D-9CB7-594C-BA19-A07CC69F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«Слушай, Израиль: Господь Бог наш, Господь един (</a:t>
            </a:r>
            <a:r>
              <a:rPr lang="en-US" sz="2400" b="1" i="1" dirty="0" err="1"/>
              <a:t>ehad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ru-RU" sz="2400" dirty="0"/>
              <a:t>есть» (Втор. 6:4);</a:t>
            </a:r>
          </a:p>
          <a:p>
            <a:endParaRPr lang="ru-RU" sz="2400" dirty="0"/>
          </a:p>
          <a:p>
            <a:r>
              <a:rPr lang="ru-RU" sz="2400" dirty="0"/>
              <a:t>«и прилепится к жене своей; и будут двое одна  (</a:t>
            </a:r>
            <a:r>
              <a:rPr lang="en-US" sz="2400" b="1" i="1" dirty="0" err="1"/>
              <a:t>ehad</a:t>
            </a:r>
            <a:r>
              <a:rPr lang="en-US" sz="2400" dirty="0"/>
              <a:t>) </a:t>
            </a:r>
            <a:r>
              <a:rPr lang="ru-RU" sz="2400" dirty="0"/>
              <a:t>плоть» (Быт. 2:24);</a:t>
            </a:r>
          </a:p>
          <a:p>
            <a:endParaRPr lang="ru-RU" sz="2400" dirty="0"/>
          </a:p>
          <a:p>
            <a:r>
              <a:rPr lang="ru-RU" sz="2400" dirty="0"/>
              <a:t>«Бог </a:t>
            </a:r>
            <a:r>
              <a:rPr lang="ru-RU" sz="2400" b="1" i="1" dirty="0"/>
              <a:t>есть</a:t>
            </a:r>
            <a:r>
              <a:rPr lang="ru-RU" sz="2400" dirty="0"/>
              <a:t> любовь» (1 Ин. 4:16).</a:t>
            </a:r>
          </a:p>
        </p:txBody>
      </p:sp>
    </p:spTree>
    <p:extLst>
      <p:ext uri="{BB962C8B-B14F-4D97-AF65-F5344CB8AC3E}">
        <p14:creationId xmlns:p14="http://schemas.microsoft.com/office/powerpoint/2010/main" val="3944996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9C9D2-E19C-0B4F-94BF-37995371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1DC306D-5207-8249-A442-361F78208E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66698"/>
            <a:ext cx="10181064" cy="66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8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2B5CB-0A9A-084A-BD4F-D557C157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Эллен Уайт о Троице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63BD1-A6EF-6E4F-94C9-F07AB7937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«В небесном трио три живые личности. Во имя этих трех великих сил – Отца, Сына и Святого Духа – крестятся все те, кто принимает Христа живой верой, и эти три силы будут содействовать покорным подданным небесного царства в их стремлении жить новой жизнью во Христе»</a:t>
            </a:r>
          </a:p>
          <a:p>
            <a:pPr marL="0" indent="0">
              <a:buNone/>
            </a:pPr>
            <a:r>
              <a:rPr lang="en-US" dirty="0"/>
              <a:t>				Ellen White, Special Testimonies, Series B, no. 7, pp. 62, 63.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91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0348-EFE4-0341-979B-25A702CB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82807-CD6D-0D4A-AA28-C41D3000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Бог откровения – не бездушная монада, неподвижно пребывающая в абсолютной изоляции от всего сущего, а живое и динамичное сообщество любящих ипостасей</a:t>
            </a:r>
          </a:p>
        </p:txBody>
      </p:sp>
    </p:spTree>
    <p:extLst>
      <p:ext uri="{BB962C8B-B14F-4D97-AF65-F5344CB8AC3E}">
        <p14:creationId xmlns:p14="http://schemas.microsoft.com/office/powerpoint/2010/main" val="2879539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B9080-163C-9B40-8C36-A5F83C5B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Flame of Love: A Theology of the Holy Spirit: Pinnock, Clark H.:  9780830815906: Amazon.com: Books">
            <a:extLst>
              <a:ext uri="{FF2B5EF4-FFF2-40B4-BE49-F238E27FC236}">
                <a16:creationId xmlns:a16="http://schemas.microsoft.com/office/drawing/2014/main" id="{A5F61077-F028-F840-AFD7-9BC1FA630B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8" y="2260605"/>
            <a:ext cx="2583784" cy="38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n Clark Pinnock (1937–2010). (My seven-year old piece on this… | by Alwyn  Lau | Medium">
            <a:extLst>
              <a:ext uri="{FF2B5EF4-FFF2-40B4-BE49-F238E27FC236}">
                <a16:creationId xmlns:a16="http://schemas.microsoft.com/office/drawing/2014/main" id="{89E5B2B5-26F2-404C-8FDE-85E13DAFB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98" y="4293220"/>
            <a:ext cx="3463804" cy="22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he Openness Of God - By Clark H Pinnock &amp; Richard Rice &amp; John Sanders &amp;  William Hasker &amp; David Basinger (Paperback) : Target">
            <a:extLst>
              <a:ext uri="{FF2B5EF4-FFF2-40B4-BE49-F238E27FC236}">
                <a16:creationId xmlns:a16="http://schemas.microsoft.com/office/drawing/2014/main" id="{9E6EB419-7A86-4E4A-B633-7E2EC66D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62" y="609600"/>
            <a:ext cx="3302011" cy="33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0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B843-1A57-BD4E-92A4-41C18C2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94A216-7ED8-2245-BEE2-95CA0C867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" y="0"/>
            <a:ext cx="12171301" cy="70587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1F074-0FE2-9B4A-A764-46E643A91521}"/>
              </a:ext>
            </a:extLst>
          </p:cNvPr>
          <p:cNvSpPr txBox="1"/>
          <p:nvPr/>
        </p:nvSpPr>
        <p:spPr>
          <a:xfrm>
            <a:off x="8794595" y="510376"/>
            <a:ext cx="2624436" cy="52322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Природа - нет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D68AF-D841-7D43-AF20-5BB7AAF880FF}"/>
              </a:ext>
            </a:extLst>
          </p:cNvPr>
          <p:cNvSpPr txBox="1"/>
          <p:nvPr/>
        </p:nvSpPr>
        <p:spPr>
          <a:xfrm>
            <a:off x="8794595" y="1668790"/>
            <a:ext cx="2932213" cy="52322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Активность - да</a:t>
            </a:r>
          </a:p>
        </p:txBody>
      </p:sp>
    </p:spTree>
    <p:extLst>
      <p:ext uri="{BB962C8B-B14F-4D97-AF65-F5344CB8AC3E}">
        <p14:creationId xmlns:p14="http://schemas.microsoft.com/office/powerpoint/2010/main" val="137210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D8B31-FA0C-F440-AD1E-598E1E74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7F8A09-4A84-6444-BF9E-5D210D329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3" y="245932"/>
            <a:ext cx="9600292" cy="64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74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8E700-B4E7-8B40-AD0C-1970054C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Характер истинной теологии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D8E65C-824F-324A-8050-4D65A837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87846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«Угрюмые лица, мрачное настроение и скучный образ мысли совершенно не допустимы в этой науке» </a:t>
            </a:r>
          </a:p>
          <a:p>
            <a:pPr marL="0" indent="0">
              <a:buNone/>
            </a:pPr>
            <a:r>
              <a:rPr lang="ru-RU" sz="2400" b="1" dirty="0"/>
              <a:t>		</a:t>
            </a:r>
            <a:r>
              <a:rPr lang="ru-RU" sz="1600" dirty="0"/>
              <a:t>Карл Барт, Церковная догматика, том 2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6C43800-381C-C847-9313-81D8FEFA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8015"/>
            <a:ext cx="3352060" cy="33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4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4169A-9D5F-5244-AC58-F16F00E7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Пересмотр предпосылок</a:t>
            </a:r>
          </a:p>
        </p:txBody>
      </p:sp>
      <p:pic>
        <p:nvPicPr>
          <p:cNvPr id="8" name="Объект 7" descr="Вопросительный знак">
            <a:extLst>
              <a:ext uri="{FF2B5EF4-FFF2-40B4-BE49-F238E27FC236}">
                <a16:creationId xmlns:a16="http://schemas.microsoft.com/office/drawing/2014/main" id="{9B16A0FF-9C60-8346-8C13-1502E41DC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8706" y="2169761"/>
            <a:ext cx="2988572" cy="3598731"/>
          </a:xfr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6F43FB0-37F9-564C-AB08-EB77903DC4BD}"/>
              </a:ext>
            </a:extLst>
          </p:cNvPr>
          <p:cNvSpPr/>
          <p:nvPr/>
        </p:nvSpPr>
        <p:spPr>
          <a:xfrm>
            <a:off x="3178098" y="2509024"/>
            <a:ext cx="3412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Философия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056156D-123C-FA4A-9E92-325E09BB8044}"/>
              </a:ext>
            </a:extLst>
          </p:cNvPr>
          <p:cNvSpPr/>
          <p:nvPr/>
        </p:nvSpPr>
        <p:spPr>
          <a:xfrm>
            <a:off x="3178098" y="3719445"/>
            <a:ext cx="3412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Разум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D0406A2-3203-7D48-92D8-3E0D2632BF99}"/>
              </a:ext>
            </a:extLst>
          </p:cNvPr>
          <p:cNvSpPr/>
          <p:nvPr/>
        </p:nvSpPr>
        <p:spPr>
          <a:xfrm>
            <a:off x="3178098" y="4962582"/>
            <a:ext cx="3412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Предание</a:t>
            </a:r>
          </a:p>
        </p:txBody>
      </p:sp>
    </p:spTree>
    <p:extLst>
      <p:ext uri="{BB962C8B-B14F-4D97-AF65-F5344CB8AC3E}">
        <p14:creationId xmlns:p14="http://schemas.microsoft.com/office/powerpoint/2010/main" val="3716830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D8C37-7C73-4B4F-A38C-578FBBE2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Божье откровение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DB3024-AB99-7D46-82C3-FC45F572F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7" y="1524312"/>
            <a:ext cx="8296507" cy="51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26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1945-AE7B-7E48-B301-9041DB81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550E82-68CE-6841-9722-8729E121A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7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1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B42D8-600F-4445-B13E-13772160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70" y="215876"/>
            <a:ext cx="9347612" cy="17145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Существующий мир – результат Божьей благодати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C28CCF-3C01-9A42-9815-0992D02FE1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41119"/>
            <a:ext cx="9347612" cy="49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20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426CB-8622-1C4C-866A-180B72C3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58B3F-489E-C741-A08F-2D7FFF21E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«Бог замыслил и сотворил мир не в силу прихоти или необходимости, а потому что возлюбил его от вечности, потому что восхотел проявить Свою любовь к нему. Тем самым Он не ограничивает славу Свою его существованием и бытием, а наоборот, раскрывает и проявляет ее в акте со-существования с ним»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						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Карл Барт, Церковная догматика, том 3, стр. 95</a:t>
            </a:r>
          </a:p>
        </p:txBody>
      </p:sp>
    </p:spTree>
    <p:extLst>
      <p:ext uri="{BB962C8B-B14F-4D97-AF65-F5344CB8AC3E}">
        <p14:creationId xmlns:p14="http://schemas.microsoft.com/office/powerpoint/2010/main" val="1539589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6DA09-57AE-9B44-AF3D-057A9C54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5225B-A250-8D41-A251-29299FBD6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Пребывать в процессе динамичных отношений с миром для Бога откровения так же естественно, как и для нас</a:t>
            </a:r>
          </a:p>
        </p:txBody>
      </p:sp>
    </p:spTree>
    <p:extLst>
      <p:ext uri="{BB962C8B-B14F-4D97-AF65-F5344CB8AC3E}">
        <p14:creationId xmlns:p14="http://schemas.microsoft.com/office/powerpoint/2010/main" val="1503381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A99A9-EB59-F74E-9707-455BC093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E4467-C618-E140-9FCF-B1D71D11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Важность правильного понимания Бога откровения для нашего опыта духовного становления и спасения</a:t>
            </a:r>
          </a:p>
        </p:txBody>
      </p:sp>
    </p:spTree>
    <p:extLst>
      <p:ext uri="{BB962C8B-B14F-4D97-AF65-F5344CB8AC3E}">
        <p14:creationId xmlns:p14="http://schemas.microsoft.com/office/powerpoint/2010/main" val="27414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7364D-4B60-AD4C-8903-8A0D4F7F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36461" cy="1320800"/>
          </a:xfrm>
        </p:spPr>
        <p:txBody>
          <a:bodyPr/>
          <a:lstStyle/>
          <a:p>
            <a:r>
              <a:rPr lang="ru-RU" b="1" dirty="0"/>
              <a:t>Личностный характер Бога откровения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7C996-A7F8-6C44-AB85-CD8FAD46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У Бога есть имя (Исх. 34:5-7);</a:t>
            </a:r>
          </a:p>
          <a:p>
            <a:r>
              <a:rPr lang="ru-RU" sz="2400" b="1" dirty="0"/>
              <a:t>Бог обладает всеми характеристиками личностного существа:</a:t>
            </a:r>
          </a:p>
          <a:p>
            <a:pPr marL="0" indent="0">
              <a:buNone/>
            </a:pPr>
            <a:r>
              <a:rPr lang="ru-RU" sz="2400" b="1" dirty="0"/>
              <a:t>	- разум</a:t>
            </a:r>
          </a:p>
          <a:p>
            <a:pPr marL="0" indent="0">
              <a:buNone/>
            </a:pPr>
            <a:r>
              <a:rPr lang="ru-RU" sz="2400" b="1" dirty="0"/>
              <a:t>	- воля</a:t>
            </a:r>
          </a:p>
          <a:p>
            <a:pPr marL="0" indent="0">
              <a:buNone/>
            </a:pPr>
            <a:r>
              <a:rPr lang="ru-RU" sz="2400" b="1" dirty="0"/>
              <a:t>	- чувства</a:t>
            </a:r>
          </a:p>
          <a:p>
            <a:r>
              <a:rPr lang="ru-RU" sz="2400" b="1" dirty="0"/>
              <a:t>Бог способен вступать в отношения</a:t>
            </a:r>
          </a:p>
        </p:txBody>
      </p:sp>
    </p:spTree>
    <p:extLst>
      <p:ext uri="{BB962C8B-B14F-4D97-AF65-F5344CB8AC3E}">
        <p14:creationId xmlns:p14="http://schemas.microsoft.com/office/powerpoint/2010/main" val="122352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FB64-F0E8-DA44-AEFB-F7FC8CE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Бог есть любовь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2CCC6-D80A-C546-A410-ECB8D397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53121"/>
            <a:ext cx="8596668" cy="3880773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Кольцо 3">
            <a:extLst>
              <a:ext uri="{FF2B5EF4-FFF2-40B4-BE49-F238E27FC236}">
                <a16:creationId xmlns:a16="http://schemas.microsoft.com/office/drawing/2014/main" id="{45E4A6A8-F47B-DA4F-830A-0D9C36081CE6}"/>
              </a:ext>
            </a:extLst>
          </p:cNvPr>
          <p:cNvSpPr/>
          <p:nvPr/>
        </p:nvSpPr>
        <p:spPr>
          <a:xfrm>
            <a:off x="3007111" y="1176076"/>
            <a:ext cx="5211241" cy="5224724"/>
          </a:xfrm>
          <a:prstGeom prst="donut">
            <a:avLst>
              <a:gd name="adj" fmla="val 1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5B387-8C68-124B-A5C8-D02F4CD5744D}"/>
              </a:ext>
            </a:extLst>
          </p:cNvPr>
          <p:cNvSpPr txBox="1"/>
          <p:nvPr/>
        </p:nvSpPr>
        <p:spPr>
          <a:xfrm>
            <a:off x="4975668" y="1745734"/>
            <a:ext cx="127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Отец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6B741-0CE0-1D48-9CDE-E15973C1D0D0}"/>
              </a:ext>
            </a:extLst>
          </p:cNvPr>
          <p:cNvSpPr txBox="1"/>
          <p:nvPr/>
        </p:nvSpPr>
        <p:spPr>
          <a:xfrm>
            <a:off x="3536328" y="4535336"/>
            <a:ext cx="952086" cy="521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Сын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DDE6E-7194-D046-8C32-F96C5195CCB6}"/>
              </a:ext>
            </a:extLst>
          </p:cNvPr>
          <p:cNvSpPr txBox="1"/>
          <p:nvPr/>
        </p:nvSpPr>
        <p:spPr>
          <a:xfrm>
            <a:off x="6287243" y="4334286"/>
            <a:ext cx="141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Святой</a:t>
            </a:r>
          </a:p>
          <a:p>
            <a:pPr algn="ctr"/>
            <a:r>
              <a:rPr lang="ru-RU" sz="2800" b="1" dirty="0"/>
              <a:t>Дух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B1BC6C6-14A3-7649-BE17-97B9AE1FFD85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012371" y="2352907"/>
            <a:ext cx="1322084" cy="218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05FA8C0-22D4-D840-B2B5-5E5EAEB66393}"/>
              </a:ext>
            </a:extLst>
          </p:cNvPr>
          <p:cNvCxnSpPr/>
          <p:nvPr/>
        </p:nvCxnSpPr>
        <p:spPr>
          <a:xfrm>
            <a:off x="5776332" y="2268954"/>
            <a:ext cx="1219083" cy="2180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28D728F-CAB0-714B-B93A-C3D813568784}"/>
              </a:ext>
            </a:extLst>
          </p:cNvPr>
          <p:cNvCxnSpPr/>
          <p:nvPr/>
        </p:nvCxnSpPr>
        <p:spPr>
          <a:xfrm>
            <a:off x="4488414" y="4728117"/>
            <a:ext cx="1798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ECE669D-D1D6-FC41-85DE-D0ECB28568D9}"/>
              </a:ext>
            </a:extLst>
          </p:cNvPr>
          <p:cNvCxnSpPr>
            <a:cxnSpLocks/>
          </p:cNvCxnSpPr>
          <p:nvPr/>
        </p:nvCxnSpPr>
        <p:spPr>
          <a:xfrm flipV="1">
            <a:off x="4292292" y="2352907"/>
            <a:ext cx="1231326" cy="2049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1CC8308-ECD2-9B40-9C6F-122A7FA5DD85}"/>
              </a:ext>
            </a:extLst>
          </p:cNvPr>
          <p:cNvCxnSpPr/>
          <p:nvPr/>
        </p:nvCxnSpPr>
        <p:spPr>
          <a:xfrm flipH="1" flipV="1">
            <a:off x="5612732" y="2352907"/>
            <a:ext cx="1133756" cy="209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DC000D5-518E-B646-9915-5FDE7FE6BAE7}"/>
              </a:ext>
            </a:extLst>
          </p:cNvPr>
          <p:cNvCxnSpPr/>
          <p:nvPr/>
        </p:nvCxnSpPr>
        <p:spPr>
          <a:xfrm flipH="1">
            <a:off x="4488414" y="4962293"/>
            <a:ext cx="1798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4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21591-7DEC-F04C-8607-0DFED735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Парадоксальный характер Божьего откровения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80EEB-2C25-5440-BFA3-8FE0E07B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2" y="2040673"/>
            <a:ext cx="10972800" cy="4728117"/>
          </a:xfrm>
        </p:spPr>
        <p:txBody>
          <a:bodyPr>
            <a:noAutofit/>
          </a:bodyPr>
          <a:lstStyle/>
          <a:p>
            <a:r>
              <a:rPr lang="ru-RU" sz="2400" b="1" dirty="0"/>
              <a:t>Единый</a:t>
            </a:r>
          </a:p>
          <a:p>
            <a:r>
              <a:rPr lang="ru-RU" sz="2400" b="1" dirty="0"/>
              <a:t>Божественный статус Отца, Сына и Святого Духа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CB7F27A-9DBC-E440-ADC9-29EBB91C8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27" y="3482798"/>
            <a:ext cx="4906536" cy="28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1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1B5F-6C16-5D41-9B33-A15D25D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E74B-CFEA-B149-95E6-4FB759E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-34141"/>
            <a:ext cx="11203178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9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1B5F-6C16-5D41-9B33-A15D25D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E74B-CFEA-B149-95E6-4FB759E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200035"/>
            <a:ext cx="11203178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522FD-996B-3A40-AC2D-282360FC26AF}"/>
              </a:ext>
            </a:extLst>
          </p:cNvPr>
          <p:cNvSpPr txBox="1"/>
          <p:nvPr/>
        </p:nvSpPr>
        <p:spPr>
          <a:xfrm>
            <a:off x="1438507" y="1170877"/>
            <a:ext cx="2888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930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81B5F-6C16-5D41-9B33-A15D25D5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489E74B-CFEA-B149-95E6-4FB759EE6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" y="222337"/>
            <a:ext cx="11203178" cy="68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5522FD-996B-3A40-AC2D-282360FC26AF}"/>
              </a:ext>
            </a:extLst>
          </p:cNvPr>
          <p:cNvSpPr txBox="1"/>
          <p:nvPr/>
        </p:nvSpPr>
        <p:spPr>
          <a:xfrm>
            <a:off x="1438507" y="1170877"/>
            <a:ext cx="2888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0" b="1" dirty="0"/>
              <a:t>1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5F7A48C-CA84-4840-9F9A-F1B6EDE853FA}"/>
              </a:ext>
            </a:extLst>
          </p:cNvPr>
          <p:cNvCxnSpPr/>
          <p:nvPr/>
        </p:nvCxnSpPr>
        <p:spPr>
          <a:xfrm>
            <a:off x="1706137" y="2263698"/>
            <a:ext cx="1817648" cy="16503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6D3C2E8-8520-7C4A-AC17-AF49D8908F14}"/>
              </a:ext>
            </a:extLst>
          </p:cNvPr>
          <p:cNvCxnSpPr/>
          <p:nvPr/>
        </p:nvCxnSpPr>
        <p:spPr>
          <a:xfrm flipH="1">
            <a:off x="1706137" y="2408663"/>
            <a:ext cx="1817648" cy="16169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597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17390</TotalTime>
  <Words>878</Words>
  <Application>Microsoft Macintosh PowerPoint</Application>
  <PresentationFormat>Широкоэкранный</PresentationFormat>
  <Paragraphs>86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Аспект</vt:lpstr>
      <vt:lpstr>Бог, открывающий Себя, каков Он?</vt:lpstr>
      <vt:lpstr>Презентация PowerPoint</vt:lpstr>
      <vt:lpstr>Презентация PowerPoint</vt:lpstr>
      <vt:lpstr>Личностный характер Бога откровения</vt:lpstr>
      <vt:lpstr>Бог есть любовь</vt:lpstr>
      <vt:lpstr>Парадоксальный характер Божьего откровения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вопросу терминологии Троицы</vt:lpstr>
      <vt:lpstr>Христианство – монотеистическая религия</vt:lpstr>
      <vt:lpstr>Христианство – монотеистическая религия</vt:lpstr>
      <vt:lpstr>Христианство – монотеистическая религия</vt:lpstr>
      <vt:lpstr>Христианство – монотеистическая религия</vt:lpstr>
      <vt:lpstr>Христианство – монотеистическая религия</vt:lpstr>
      <vt:lpstr>Христианство – монотеистическая религия</vt:lpstr>
      <vt:lpstr>Парадокс</vt:lpstr>
      <vt:lpstr>Презентация PowerPoint</vt:lpstr>
      <vt:lpstr>Презентация PowerPoint</vt:lpstr>
      <vt:lpstr>Презентация PowerPoint</vt:lpstr>
      <vt:lpstr>Презентация PowerPoint</vt:lpstr>
      <vt:lpstr>«Не хорошо быть человеку одному»</vt:lpstr>
      <vt:lpstr>Презентация PowerPoint</vt:lpstr>
      <vt:lpstr>Презентация PowerPoint</vt:lpstr>
      <vt:lpstr>Эллен Уайт о Троице</vt:lpstr>
      <vt:lpstr>Презентация PowerPoint</vt:lpstr>
      <vt:lpstr>Презентация PowerPoint</vt:lpstr>
      <vt:lpstr>Презентация PowerPoint</vt:lpstr>
      <vt:lpstr>Характер истинной теологии</vt:lpstr>
      <vt:lpstr>Пересмотр предпосылок</vt:lpstr>
      <vt:lpstr>Божье откровение</vt:lpstr>
      <vt:lpstr>Презентация PowerPoint</vt:lpstr>
      <vt:lpstr>Существующий мир – результат Божьей благодати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Прогрессивный адвентизм и его оценка</dc:title>
  <dc:creator>Пользователь Microsoft Office</dc:creator>
  <cp:lastModifiedBy>Eugine Zaytsev</cp:lastModifiedBy>
  <cp:revision>90</cp:revision>
  <dcterms:created xsi:type="dcterms:W3CDTF">2020-11-10T14:44:46Z</dcterms:created>
  <dcterms:modified xsi:type="dcterms:W3CDTF">2021-02-09T16:52:20Z</dcterms:modified>
</cp:coreProperties>
</file>