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979" r:id="rId2"/>
    <p:sldId id="1157" r:id="rId3"/>
    <p:sldId id="1158" r:id="rId4"/>
    <p:sldId id="1159" r:id="rId5"/>
    <p:sldId id="1156" r:id="rId6"/>
    <p:sldId id="1164" r:id="rId7"/>
    <p:sldId id="980" r:id="rId8"/>
    <p:sldId id="1160" r:id="rId9"/>
    <p:sldId id="1161" r:id="rId10"/>
    <p:sldId id="1162" r:id="rId11"/>
    <p:sldId id="1165" r:id="rId12"/>
    <p:sldId id="1087" r:id="rId13"/>
    <p:sldId id="983" r:id="rId14"/>
    <p:sldId id="1154" r:id="rId15"/>
    <p:sldId id="1163" r:id="rId16"/>
    <p:sldId id="1155" r:id="rId1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26AD2"/>
    <a:srgbClr val="6646A5"/>
    <a:srgbClr val="9E91FF"/>
    <a:srgbClr val="000000"/>
    <a:srgbClr val="9E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1"/>
    <p:restoredTop sz="83519" autoAdjust="0"/>
  </p:normalViewPr>
  <p:slideViewPr>
    <p:cSldViewPr snapToGrid="0" snapToObjects="1">
      <p:cViewPr varScale="1">
        <p:scale>
          <a:sx n="101" d="100"/>
          <a:sy n="101" d="100"/>
        </p:scale>
        <p:origin x="-264" y="-96"/>
      </p:cViewPr>
      <p:guideLst>
        <p:guide orient="horz" pos="5115"/>
        <p:guide pos="54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7" d="100"/>
        <a:sy n="11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0614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3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5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8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1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2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5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0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0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0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4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96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B251F-FF80-B343-BF43-0DF2A30439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10659396" y="7053556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7" name="Shape 27"/>
          <p:cNvSpPr/>
          <p:nvPr/>
        </p:nvSpPr>
        <p:spPr>
          <a:xfrm>
            <a:off x="677355" y="9131300"/>
            <a:ext cx="1599975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8" name="Shape 28"/>
          <p:cNvSpPr/>
          <p:nvPr/>
        </p:nvSpPr>
        <p:spPr>
          <a:xfrm>
            <a:off x="677355" y="6629400"/>
            <a:ext cx="1600051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9" name="Shape 29"/>
          <p:cNvSpPr/>
          <p:nvPr/>
        </p:nvSpPr>
        <p:spPr>
          <a:xfrm flipV="1">
            <a:off x="10659396" y="7053556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0" name="Shape 30"/>
          <p:cNvSpPr>
            <a:spLocks noGrp="1"/>
          </p:cNvSpPr>
          <p:nvPr>
            <p:ph type="body" sz="quarter" idx="13"/>
          </p:nvPr>
        </p:nvSpPr>
        <p:spPr>
          <a:xfrm>
            <a:off x="677354" y="6034016"/>
            <a:ext cx="9601493" cy="6319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31" name="Shape 31"/>
          <p:cNvSpPr>
            <a:spLocks noGrp="1"/>
          </p:cNvSpPr>
          <p:nvPr>
            <p:ph type="pic" idx="14"/>
          </p:nvPr>
        </p:nvSpPr>
        <p:spPr>
          <a:xfrm>
            <a:off x="795891" y="633462"/>
            <a:ext cx="15748481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677354" y="6680200"/>
            <a:ext cx="9601493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11040871" y="6680200"/>
            <a:ext cx="5655906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304815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60963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914446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1219261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677354" y="4876800"/>
            <a:ext cx="756873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50" name="Shape 50"/>
          <p:cNvSpPr/>
          <p:nvPr/>
        </p:nvSpPr>
        <p:spPr>
          <a:xfrm>
            <a:off x="677354" y="2768600"/>
            <a:ext cx="75686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677354" y="2047732"/>
            <a:ext cx="7569431" cy="63196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52" name="Shape 52"/>
          <p:cNvSpPr>
            <a:spLocks noGrp="1"/>
          </p:cNvSpPr>
          <p:nvPr>
            <p:ph type="pic" sz="half" idx="14"/>
          </p:nvPr>
        </p:nvSpPr>
        <p:spPr>
          <a:xfrm>
            <a:off x="9091237" y="647700"/>
            <a:ext cx="7450896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677354" y="2806700"/>
            <a:ext cx="7569431" cy="2032000"/>
          </a:xfrm>
          <a:prstGeom prst="rect">
            <a:avLst/>
          </a:prstGeom>
        </p:spPr>
        <p:txBody>
          <a:bodyPr/>
          <a:lstStyle>
            <a:lvl1pPr algn="l">
              <a:defRPr sz="7467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677354" y="5029200"/>
            <a:ext cx="7569431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304815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60963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914446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1219261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677354" y="1270000"/>
            <a:ext cx="1598555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9142038" y="4772800"/>
            <a:ext cx="7332359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4"/>
          </p:nvPr>
        </p:nvSpPr>
        <p:spPr>
          <a:xfrm>
            <a:off x="9147696" y="609600"/>
            <a:ext cx="7332359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half" idx="15"/>
          </p:nvPr>
        </p:nvSpPr>
        <p:spPr>
          <a:xfrm>
            <a:off x="742848" y="609600"/>
            <a:ext cx="7450896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12.02.21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69B2CE-FBA9-4F05-A590-D14307A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0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77354" y="2171700"/>
            <a:ext cx="1599687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" name="Shape 3"/>
          <p:cNvSpPr/>
          <p:nvPr/>
        </p:nvSpPr>
        <p:spPr>
          <a:xfrm>
            <a:off x="677354" y="635000"/>
            <a:ext cx="1599687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77354" y="800100"/>
            <a:ext cx="15985555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77354" y="2628900"/>
            <a:ext cx="15985555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414802" y="9258300"/>
            <a:ext cx="493725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6" r:id="rId3"/>
    <p:sldLayoutId id="2147483657" r:id="rId4"/>
    <p:sldLayoutId id="2147483659" r:id="rId5"/>
    <p:sldLayoutId id="2147483660" r:id="rId6"/>
    <p:sldLayoutId id="2147483663" r:id="rId7"/>
  </p:sldLayoutIdLst>
  <p:transition xmlns:p14="http://schemas.microsoft.com/office/powerpoint/2010/main" spd="med"/>
  <p:txStyles>
    <p:titleStyle>
      <a:lvl1pPr marL="0" marR="0" indent="0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304815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609630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914446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1219261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524076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828891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2133707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2438522" algn="ctr" defTabSz="778972" rtl="0" latinLnBrk="0">
        <a:lnSpc>
          <a:spcPct val="90000"/>
        </a:lnSpc>
        <a:spcBef>
          <a:spcPts val="2133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26565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53129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79694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506259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132823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759388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385953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5012517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639082" marR="0" indent="-626565" algn="l" defTabSz="778972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48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304815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60963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91444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121926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52407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82889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2133707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2438522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31596-1C9E-3745-8678-E92113904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b="8133"/>
          <a:stretch/>
        </p:blipFill>
        <p:spPr>
          <a:xfrm flipH="1">
            <a:off x="2919842" y="0"/>
            <a:ext cx="14420155" cy="975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3663A4-A328-8B48-AD40-6F4B27C80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1" y="-404734"/>
            <a:ext cx="7537642" cy="955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930378" y="1110619"/>
            <a:ext cx="9205843" cy="410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96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ДЕСЯТИНА</a:t>
            </a:r>
            <a:r>
              <a:rPr lang="en-US" sz="96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: </a:t>
            </a:r>
            <a:r>
              <a:rPr lang="ru-RU" sz="96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БИБЛЕЙСКОЕ ОСНОВАНИЕ</a:t>
            </a:r>
            <a:endParaRPr lang="en-US" sz="96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CFA881-12A7-BF4C-855C-F3C990AFE564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2D5D42-E043-564A-933F-E2E0301D3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0" y="7431707"/>
            <a:ext cx="2466913" cy="513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AEF9B8-3D5C-9B45-BA09-9C3D5F1B8B6A}"/>
              </a:ext>
            </a:extLst>
          </p:cNvPr>
          <p:cNvSpPr txBox="1"/>
          <p:nvPr/>
        </p:nvSpPr>
        <p:spPr>
          <a:xfrm>
            <a:off x="930377" y="5185341"/>
            <a:ext cx="10411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b="1" dirty="0">
                <a:solidFill>
                  <a:srgbClr val="FFFFFF"/>
                </a:solidFill>
                <a:latin typeface="Gotham Ultra" panose="02000504050000020004" pitchFamily="2" charset="0"/>
              </a:rPr>
              <a:t>Бог </a:t>
            </a:r>
            <a:r>
              <a:rPr lang="mr-IN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–</a:t>
            </a:r>
            <a:r>
              <a:rPr lang="ru-RU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Творец, </a:t>
            </a:r>
            <a:br>
              <a:rPr lang="ru-RU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ru-RU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Он </a:t>
            </a:r>
            <a:r>
              <a:rPr lang="mr-IN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–</a:t>
            </a:r>
            <a:r>
              <a:rPr lang="ru-RU" sz="48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Тот, Кому принадлежит всё</a:t>
            </a:r>
            <a:endParaRPr lang="en-US" sz="48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BC2A6A-9551-ED46-9072-2AA21A68B928}"/>
              </a:ext>
            </a:extLst>
          </p:cNvPr>
          <p:cNvSpPr txBox="1"/>
          <p:nvPr/>
        </p:nvSpPr>
        <p:spPr>
          <a:xfrm>
            <a:off x="6404893" y="7211623"/>
            <a:ext cx="434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Маркос </a:t>
            </a:r>
            <a:r>
              <a:rPr lang="ru-RU" b="1" dirty="0" err="1" smtClean="0">
                <a:solidFill>
                  <a:srgbClr val="FFFFFF"/>
                </a:solidFill>
                <a:latin typeface="Gotham Ultra" panose="02000504050000020004" pitchFamily="2" charset="0"/>
              </a:rPr>
              <a:t>Файок</a:t>
            </a:r>
            <a:r>
              <a:rPr lang="ru-RU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</a:t>
            </a:r>
            <a:r>
              <a:rPr lang="ru-RU" b="1" dirty="0" err="1" smtClean="0">
                <a:solidFill>
                  <a:srgbClr val="FFFFFF"/>
                </a:solidFill>
                <a:latin typeface="Gotham Ultra" panose="02000504050000020004" pitchFamily="2" charset="0"/>
              </a:rPr>
              <a:t>Бомфим</a:t>
            </a:r>
            <a:r>
              <a:rPr lang="ru-RU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</a:t>
            </a:r>
            <a:br>
              <a:rPr lang="ru-RU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ru-RU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Управление ресурсами ГК</a:t>
            </a:r>
            <a:endParaRPr lang="en-US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5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F6016C-E332-A240-B047-9BBDD97F4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35" y="0"/>
            <a:ext cx="14632963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483792"/>
            <a:ext cx="115057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ОПРЕДЕЛЁННОЕ </a:t>
            </a:r>
            <a:r>
              <a:rPr lang="bg-BG" sz="5400" b="1" dirty="0">
                <a:solidFill>
                  <a:srgbClr val="FFFFFF"/>
                </a:solidFill>
                <a:latin typeface="Gotham Ultra" panose="02000504050000020004" pitchFamily="2" charset="0"/>
              </a:rPr>
              <a:t>ИСПОЛЬЗОВАНИЕ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859" y="3804126"/>
            <a:ext cx="9183217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«так как десятину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сынов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Израилевых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, которую они приносят в возношение Господу, Я отдаю левитам в удел, потому и сказал Я им: между сынами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Израилевыми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они не получат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удела»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</a:rPr>
              <a:t>Числ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18: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24 (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важная мысль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)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84593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F6016C-E332-A240-B047-9BBDD97F4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35" y="0"/>
            <a:ext cx="14632963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709" y="3804126"/>
            <a:ext cx="9183217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Разве не знаете, что священнодействующие питаются от святилища?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Что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служащие жертвеннику берут долю от жертвенника?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Так и Господь повелел проповедующим Евангелие жить от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благовествования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Кор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9:13,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14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483792"/>
            <a:ext cx="115057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ОПРЕДЕЛЁННОЕ </a:t>
            </a:r>
            <a:r>
              <a:rPr lang="bg-BG" sz="5400" b="1" dirty="0">
                <a:solidFill>
                  <a:srgbClr val="FFFFFF"/>
                </a:solidFill>
                <a:latin typeface="Gotham Ultra" panose="02000504050000020004" pitchFamily="2" charset="0"/>
              </a:rPr>
              <a:t>ИСПОЛЬЗОВАНИЕ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95027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CFA881-12A7-BF4C-855C-F3C990AFE564}"/>
              </a:ext>
            </a:extLst>
          </p:cNvPr>
          <p:cNvSpPr/>
          <p:nvPr/>
        </p:nvSpPr>
        <p:spPr>
          <a:xfrm>
            <a:off x="265" y="0"/>
            <a:ext cx="17339733" cy="97536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21030" y="804386"/>
            <a:ext cx="7347039" cy="376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66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ЭТО ДОЛЖНО БЫТЬ ВОЗВРАЩЕНО ГОСПОДУ</a:t>
            </a:r>
            <a:endParaRPr lang="en-US" sz="66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CB4C2-C3EE-C041-8D99-C6D7E1E3A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1F87E28-3352-CA4A-8449-279D48C74A2A}"/>
              </a:ext>
            </a:extLst>
          </p:cNvPr>
          <p:cNvSpPr/>
          <p:nvPr/>
        </p:nvSpPr>
        <p:spPr>
          <a:xfrm>
            <a:off x="12875077" y="0"/>
            <a:ext cx="4465186" cy="9753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5D758986-7B69-2F46-8F02-C0A55512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135" y="4942231"/>
            <a:ext cx="5332946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</a:t>
            </a:r>
            <a:r>
              <a:rPr lang="mr-IN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десятину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,..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которую они приносят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возношение 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Господу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</a:rPr>
              <a:t>Чис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18:24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i="1" dirty="0">
                <a:solidFill>
                  <a:srgbClr val="FFFFFF"/>
                </a:solidFill>
                <a:latin typeface="Gotham Book" panose="02000504050000020004" pitchFamily="2" charset="0"/>
              </a:rPr>
              <a:t>важная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i="1" dirty="0">
                <a:solidFill>
                  <a:srgbClr val="FFFFFF"/>
                </a:solidFill>
                <a:latin typeface="Gotham Book" panose="02000504050000020004" pitchFamily="2" charset="0"/>
              </a:rPr>
              <a:t>мысль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)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D305B0-E522-7641-BE29-AB00CCC03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r="22322"/>
          <a:stretch/>
        </p:blipFill>
        <p:spPr>
          <a:xfrm>
            <a:off x="9586450" y="634783"/>
            <a:ext cx="7221335" cy="86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1006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8081F6-876E-0C41-BCCB-D9FF01D00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7"/>
          <a:stretch/>
        </p:blipFill>
        <p:spPr>
          <a:xfrm>
            <a:off x="2787983" y="-2"/>
            <a:ext cx="14552015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1" y="-2"/>
            <a:ext cx="7537642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084969"/>
            <a:ext cx="67235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ПРИЗНАК </a:t>
            </a:r>
            <a:r>
              <a:rPr lang="bg-BG" sz="5400" b="1" dirty="0">
                <a:solidFill>
                  <a:srgbClr val="FFFFFF"/>
                </a:solidFill>
                <a:latin typeface="Gotham Ultra" panose="02000504050000020004" pitchFamily="2" charset="0"/>
              </a:rPr>
              <a:t>ВОЗРОЖДЕНИЯ </a:t>
            </a:r>
            <a: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/>
            </a:r>
            <a:b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bg-BG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И </a:t>
            </a:r>
            <a:r>
              <a:rPr lang="bg-BG" sz="5400" b="1" dirty="0">
                <a:solidFill>
                  <a:srgbClr val="FFFFFF"/>
                </a:solidFill>
                <a:latin typeface="Gotham Ultra" panose="02000504050000020004" pitchFamily="2" charset="0"/>
              </a:rPr>
              <a:t>РЕФОРМАЦИИ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86" y="4092856"/>
            <a:ext cx="6698357" cy="2145347"/>
          </a:xfrm>
        </p:spPr>
        <p:txBody>
          <a:bodyPr anchor="ctr">
            <a:noAutofit/>
          </a:bodyPr>
          <a:lstStyle/>
          <a:p>
            <a:pPr marL="0" indent="0" defTabSz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обратитесь ко Мне, </a:t>
            </a:r>
          </a:p>
          <a:p>
            <a:pPr marL="0" indent="0" defTabSz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 Я обращусь к вам, говорит Господь </a:t>
            </a:r>
            <a:r>
              <a:rPr lang="ru-RU" sz="3200" dirty="0" err="1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Саваоф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. Вы скажете: «как нам обратиться?»</a:t>
            </a:r>
            <a:r>
              <a:rPr lang="mr-IN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Десятиною и приношениями»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Мал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3:7-8.</a:t>
            </a:r>
          </a:p>
        </p:txBody>
      </p:sp>
    </p:spTree>
    <p:extLst>
      <p:ext uri="{BB962C8B-B14F-4D97-AF65-F5344CB8AC3E}">
        <p14:creationId xmlns:p14="http://schemas.microsoft.com/office/powerpoint/2010/main" val="860586768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16B07C-AC57-B14A-9B82-EBBBF4B90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7"/>
          <a:stretch/>
        </p:blipFill>
        <p:spPr>
          <a:xfrm>
            <a:off x="5413491" y="0"/>
            <a:ext cx="11926507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4" y="817302"/>
            <a:ext cx="7382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ДУХОВНОЕ ВОЗРОЖДЕНИЕ </a:t>
            </a:r>
            <a:b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И НЕЕМИЯ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34" y="4388726"/>
            <a:ext cx="8512993" cy="282941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Ещё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узнал я, что части левитам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не отдаются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Я сделал за это выговор начальствующим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pPr marL="0" indent="0" defTabSz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endParaRPr lang="ru-RU" sz="3200" dirty="0" smtClean="0">
              <a:solidFill>
                <a:srgbClr val="FFFFFF"/>
              </a:solidFill>
              <a:latin typeface="Gotham Book" panose="02000504050000020004" pitchFamily="2" charset="0"/>
              <a:sym typeface="Helvetica Neue"/>
            </a:endParaRPr>
          </a:p>
          <a:p>
            <a:pPr marL="0" indent="0" defTabSz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(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тогда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)</a:t>
            </a:r>
            <a:r>
              <a:rPr lang="mr-IN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все Иудеи стали приносить десятины хлеба, вина и масла в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кладовые» </a:t>
            </a:r>
            <a:r>
              <a:rPr lang="ru-RU" sz="3200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Неем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13:10-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12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67727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82695C-D050-2A4A-87A5-A5D17879E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/>
          <a:stretch/>
        </p:blipFill>
        <p:spPr>
          <a:xfrm flipH="1">
            <a:off x="3036498" y="0"/>
            <a:ext cx="14303500" cy="9580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018517"/>
            <a:ext cx="11090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УКЛОНЕНИЕ ОТ ИСПОЛНЕНИЯ ПОВЕЛЕНИЯ ГОСПОДНЯ </a:t>
            </a:r>
            <a:r>
              <a:rPr lang="mr-IN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–</a:t>
            </a:r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МОРАЛЬНЫЙ ГРЕХ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84" y="4005326"/>
            <a:ext cx="8418765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чем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обкрадываем мы Тебя?» Десятиною и приношениями. Проклятием вы прокляты, потому что вы – весь народ – обкрадываете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Меня»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Мал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3:8,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2382273491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106573-2AC8-C041-B650-54B37CE22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16" y="-2"/>
            <a:ext cx="14583947" cy="9714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257442"/>
            <a:ext cx="7382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КАК ВОЗМОЖНОСТЬ ИСПЫТАТЬ ГОСПОДА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135" y="4630004"/>
            <a:ext cx="6927616" cy="21453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п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ринесите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все десятины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дом хранилища</a:t>
            </a:r>
            <a:r>
              <a:rPr lang="mr-IN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и хотя в этом испытайте Меня, говорит Господь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Саваоф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: не открою ли Я для вас отверстий небесных и не изолью ли на вас благословения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до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избытка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?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Мал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3:10</a:t>
            </a:r>
          </a:p>
        </p:txBody>
      </p:sp>
    </p:spTree>
    <p:extLst>
      <p:ext uri="{BB962C8B-B14F-4D97-AF65-F5344CB8AC3E}">
        <p14:creationId xmlns:p14="http://schemas.microsoft.com/office/powerpoint/2010/main" val="1012038317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CFA881-12A7-BF4C-855C-F3C990AFE564}"/>
              </a:ext>
            </a:extLst>
          </p:cNvPr>
          <p:cNvSpPr/>
          <p:nvPr/>
        </p:nvSpPr>
        <p:spPr>
          <a:xfrm>
            <a:off x="265" y="0"/>
            <a:ext cx="17339733" cy="97536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920322" y="1095795"/>
            <a:ext cx="161189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ПРИНЦИП ДЕСЯТИНЫ,</a:t>
            </a:r>
            <a:br>
              <a:rPr lang="ru-RU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УСТАНОВЛЕННЫЙ </a:t>
            </a:r>
            <a:r>
              <a:rPr lang="ru-RU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>В </a:t>
            </a:r>
            <a:r>
              <a:rPr lang="ru-RU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ЭДЕМЕ</a:t>
            </a:r>
            <a:endParaRPr lang="en-US" sz="54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CB4C2-C3EE-C041-8D99-C6D7E1E3A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5D758986-7B69-2F46-8F02-C0A55512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759" y="3195665"/>
            <a:ext cx="15843938" cy="4713477"/>
          </a:xfrm>
        </p:spPr>
        <p:txBody>
          <a:bodyPr anchor="ctr">
            <a:noAutofit/>
          </a:bodyPr>
          <a:lstStyle/>
          <a:p>
            <a:pPr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Бог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: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Создатель и Владелец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всего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1; 14:9)</a:t>
            </a:r>
          </a:p>
          <a:p>
            <a:pPr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Господь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: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Податель всех благ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1:27-30)</a:t>
            </a:r>
          </a:p>
          <a:p>
            <a:pPr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Человек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: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управляющий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право владения: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 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en-US" sz="3200" i="1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rada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/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oikonos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)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–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1:26, 28</a:t>
            </a:r>
          </a:p>
          <a:p>
            <a:pPr lvl="1">
              <a:buClr>
                <a:srgbClr val="FFFFFF"/>
              </a:buClr>
              <a:buSzPct val="80000"/>
              <a:buFont typeface="Wingdings" charset="2"/>
              <a:buChar char="ü"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Тот, кому вверено управление, не может распоряжаться</a:t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всем тем, что принадлежит Владельцу</a:t>
            </a:r>
          </a:p>
          <a:p>
            <a:pPr lvl="1">
              <a:buClr>
                <a:srgbClr val="FFFFFF"/>
              </a:buClr>
              <a:buSzPct val="80000"/>
              <a:buFont typeface="Wingdings" charset="2"/>
              <a:buChar char="ü"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Есть то, что принадлежит Владельцу и что Он может использовать </a:t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по Своему усмотрению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85366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CFA881-12A7-BF4C-855C-F3C990AFE564}"/>
              </a:ext>
            </a:extLst>
          </p:cNvPr>
          <p:cNvSpPr/>
          <p:nvPr/>
        </p:nvSpPr>
        <p:spPr>
          <a:xfrm>
            <a:off x="265" y="0"/>
            <a:ext cx="17339733" cy="97536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936692" y="1169443"/>
            <a:ext cx="132656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>ПРИНЦИП </a:t>
            </a:r>
            <a:r>
              <a:rPr lang="ru-RU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ДЕСЯТИНЫ,</a:t>
            </a:r>
            <a:r>
              <a:rPr lang="ru-RU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54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>УСТАНОВЛЕННЫЙ В ЭДЕМЕ</a:t>
            </a:r>
            <a:endParaRPr lang="en-US" sz="54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CB4C2-C3EE-C041-8D99-C6D7E1E3A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5" y="8422358"/>
            <a:ext cx="2466913" cy="513940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5D758986-7B69-2F46-8F02-C0A55512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849" y="3063576"/>
            <a:ext cx="14128515" cy="2726932"/>
          </a:xfrm>
        </p:spPr>
        <p:txBody>
          <a:bodyPr anchor="ctr">
            <a:noAutofit/>
          </a:bodyPr>
          <a:lstStyle/>
          <a:p>
            <a:pPr marL="0" indent="0" algn="ctr">
              <a:buClr>
                <a:srgbClr val="FFFFFF"/>
              </a:buClr>
              <a:buSzPct val="80000"/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«И взял Господь Бог человека, и поселил его в саду </a:t>
            </a:r>
            <a:r>
              <a:rPr lang="ru-RU" sz="3200" dirty="0" err="1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Едемском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, чтобы возделывать его и хранить его.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 заповедал Господь Бог человеку, говоря: от всякого дерева в саду ты будешь есть,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а от дерева познания добра и зла, не ешь от него, ибо в день, в который ты вкусишь от него, смертью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умрёшь»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2:15-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17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EB187E2A-8A4E-0942-A44B-AB842330498B}"/>
              </a:ext>
            </a:extLst>
          </p:cNvPr>
          <p:cNvSpPr txBox="1">
            <a:spLocks/>
          </p:cNvSpPr>
          <p:nvPr/>
        </p:nvSpPr>
        <p:spPr>
          <a:xfrm>
            <a:off x="1517849" y="5931361"/>
            <a:ext cx="14128515" cy="113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26565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53129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79694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506259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132823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759388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385953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5012517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639082" marR="0" indent="-626565" algn="l" defTabSz="778972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4800" b="0" i="0" u="none" strike="noStrike" cap="none" spc="0" baseline="0">
                <a:ln>
                  <a:noFill/>
                </a:ln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indent="0" algn="ctr" hangingPunct="1">
              <a:buClr>
                <a:srgbClr val="FFFFFF"/>
              </a:buClr>
              <a:buSzPct val="80000"/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Это было испытанием их признательности и верности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Богу»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 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Советы по Управлению ресурсами, стр. 65.3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)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5541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C7F8F4-33D5-E143-BBC4-A7D8C2C6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9863" y="7952"/>
            <a:ext cx="14630400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483792"/>
            <a:ext cx="7382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ЭТО СВЯТЫНЯ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35" y="4076154"/>
            <a:ext cx="6927616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«И всякая десятина на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земле</a:t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семян земли и из плодов дерева принадлежит Господу: это святыня Господня;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[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ru-RU" sz="3200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кодеш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=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святой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,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посвящённый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]…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 всякую десятину из крупного и мелкого скота,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всего</a:t>
            </a:r>
            <a:r>
              <a:rPr lang="mr-IN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десятое, должно посвящать Господу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»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Лев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27:30,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32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325568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CEF62F-00EB-C541-8900-6A224E817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002" r="43901" b="20003"/>
          <a:stretch/>
        </p:blipFill>
        <p:spPr>
          <a:xfrm>
            <a:off x="5219700" y="0"/>
            <a:ext cx="12101248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1194567"/>
            <a:ext cx="778243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5400" b="1" dirty="0">
                <a:solidFill>
                  <a:srgbClr val="FFFFFF"/>
                </a:solidFill>
                <a:latin typeface="Gotham Ultra" panose="02000504050000020004" pitchFamily="2" charset="0"/>
              </a:rPr>
              <a:t>ДО-ЛЕВИТСКАЯ ПРАКТИКА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34" y="4252204"/>
            <a:ext cx="7782433" cy="2145347"/>
          </a:xfrm>
        </p:spPr>
        <p:txBody>
          <a:bodyPr anchor="ctr">
            <a:noAutofit/>
          </a:bodyPr>
          <a:lstStyle/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Авраам возвращал десятину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14:20)</a:t>
            </a:r>
          </a:p>
          <a:p>
            <a:pPr lvl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Он признаёт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Господа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тем, </a:t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Кому принадлежит небо </a:t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и земля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14:22).</a:t>
            </a:r>
          </a:p>
          <a:p>
            <a:pPr algn="just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Иаков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b="1" dirty="0">
                <a:solidFill>
                  <a:srgbClr val="FFFFFF"/>
                </a:solidFill>
                <a:latin typeface="Gotham Book" panose="02000504050000020004" pitchFamily="2" charset="0"/>
              </a:rPr>
              <a:t>обещает 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отдавать десятину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28:22)</a:t>
            </a:r>
          </a:p>
        </p:txBody>
      </p:sp>
    </p:spTree>
    <p:extLst>
      <p:ext uri="{BB962C8B-B14F-4D97-AF65-F5344CB8AC3E}">
        <p14:creationId xmlns:p14="http://schemas.microsoft.com/office/powerpoint/2010/main" val="1515727392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CFA881-12A7-BF4C-855C-F3C990AFE564}"/>
              </a:ext>
            </a:extLst>
          </p:cNvPr>
          <p:cNvSpPr/>
          <p:nvPr/>
        </p:nvSpPr>
        <p:spPr>
          <a:xfrm>
            <a:off x="265" y="0"/>
            <a:ext cx="17339733" cy="97536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986774" y="1119143"/>
            <a:ext cx="132158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ПРАКТИКА</a:t>
            </a:r>
            <a:r>
              <a:rPr lang="bg-BG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>, ПОДТВЕРЖДЁННАЯ </a:t>
            </a:r>
            <a:r>
              <a:rPr lang="bg-BG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bg-BG" sz="5400" b="1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bg-BG" sz="54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 </a:t>
            </a:r>
            <a:r>
              <a:rPr lang="bg-BG" sz="5400" b="1" dirty="0">
                <a:solidFill>
                  <a:srgbClr val="FFFFFF"/>
                </a:solidFill>
                <a:latin typeface="Gotham Book" panose="02000504050000020004" pitchFamily="2" charset="0"/>
              </a:rPr>
              <a:t>НОВОМ ЗАВЕТЕ</a:t>
            </a:r>
            <a:endParaRPr lang="en-US" sz="5400" b="1" dirty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endParaRPr lang="en-US" sz="5400" b="1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CB4C2-C3EE-C041-8D99-C6D7E1E3A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5" y="8422358"/>
            <a:ext cx="2466913" cy="513940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5D758986-7B69-2F46-8F02-C0A55512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874" y="4176508"/>
            <a:ext cx="14128515" cy="2726932"/>
          </a:xfrm>
        </p:spPr>
        <p:txBody>
          <a:bodyPr anchor="ctr">
            <a:noAutofit/>
          </a:bodyPr>
          <a:lstStyle/>
          <a:p>
            <a:pPr marL="0" indent="0" algn="ctr">
              <a:buClr>
                <a:srgbClr val="FFFFFF"/>
              </a:buClr>
              <a:buSzPct val="80000"/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Вы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даёте десятину с мяты, аниса и тмина, и оставили важнейшее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законе: суд, милость и веру; сие надлежало делать,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того не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оставлять»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Мф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.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23: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23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pPr marL="0" indent="0" algn="ctr">
              <a:buClr>
                <a:srgbClr val="FFFFFF"/>
              </a:buClr>
              <a:buSzPct val="80000"/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«Так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и Господь повелел проповедующим Евангелие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жить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от </a:t>
            </a:r>
            <a:r>
              <a:rPr lang="ru-RU" sz="3200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благовествования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Кор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9: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14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34501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52AF49-16C1-B24F-ACB7-318D863C4DC8}"/>
              </a:ext>
            </a:extLst>
          </p:cNvPr>
          <p:cNvSpPr/>
          <p:nvPr/>
        </p:nvSpPr>
        <p:spPr>
          <a:xfrm>
            <a:off x="265" y="-187036"/>
            <a:ext cx="17339733" cy="99406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CF32A1-8996-1147-BCCC-BADBA64815E9}"/>
              </a:ext>
            </a:extLst>
          </p:cNvPr>
          <p:cNvSpPr txBox="1"/>
          <p:nvPr/>
        </p:nvSpPr>
        <p:spPr>
          <a:xfrm>
            <a:off x="741897" y="3170972"/>
            <a:ext cx="15894192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«десятину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.., которую они приносят в возношение Господу,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Я 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отдаю левитам в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удел»</a:t>
            </a:r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 </a:t>
            </a:r>
            <a:r>
              <a:rPr lang="ru-RU" sz="4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Числ</a:t>
            </a:r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. </a:t>
            </a:r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18:24</a:t>
            </a:r>
          </a:p>
          <a:p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  <a:latin typeface="Gotham Book" panose="02000504050000020004" pitchFamily="2" charset="0"/>
            </a:endParaRPr>
          </a:p>
          <a:p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«</a:t>
            </a:r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…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Он 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повелел народу отделять десятину для служения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во 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святилище. Это было особое приношение для особой работы</a:t>
            </a:r>
            <a:r>
              <a:rPr lang="mr-IN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поддержания </a:t>
            </a:r>
            <a:r>
              <a:rPr lang="ru-RU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тех, кто совершал 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  <a:sym typeface="Helvetica Neue"/>
              </a:rPr>
              <a:t>служение</a:t>
            </a:r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…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»</a:t>
            </a:r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 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  <a:latin typeface="Gotham Book" panose="02000504050000020004" pitchFamily="2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4000" dirty="0">
                <a:solidFill>
                  <a:srgbClr val="FFFFFF"/>
                </a:solidFill>
                <a:latin typeface="Gotham Book" panose="02000504050000020004" pitchFamily="2" charset="0"/>
              </a:rPr>
              <a:t>Советы по Управлению ресурсами, стр</a:t>
            </a:r>
            <a:r>
              <a:rPr lang="ru-RU" sz="40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</a:t>
            </a:r>
            <a:r>
              <a:rPr lang="en-US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 71.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otham Book" panose="02000504050000020004" pitchFamily="2" charset="0"/>
              </a:rPr>
              <a:t>2)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  <a:latin typeface="Gotham Book" panose="0200050405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104EFC-606B-2B49-8FC3-B1C9733F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5" y="8422358"/>
            <a:ext cx="2466913" cy="513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D8D5C9-BA53-FE4C-AA96-0D188B452214}"/>
              </a:ext>
            </a:extLst>
          </p:cNvPr>
          <p:cNvSpPr txBox="1"/>
          <p:nvPr/>
        </p:nvSpPr>
        <p:spPr>
          <a:xfrm>
            <a:off x="1735284" y="883575"/>
            <a:ext cx="13794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ДЕСЯТИНА ЭТО </a:t>
            </a:r>
            <a:r>
              <a:rPr lang="mr-IN" sz="60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–</a:t>
            </a:r>
            <a:r>
              <a:rPr lang="ru-RU" sz="60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 </a:t>
            </a:r>
            <a:br>
              <a:rPr lang="ru-RU" sz="60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ru-RU" sz="60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СВОЕГО РОДА ПОЖЕРТВОВАНИЕ</a:t>
            </a:r>
            <a:endParaRPr lang="en-US" sz="60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4344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C861B-6BFA-354F-B1D6-7178B35D9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14765" r="39999" b="11553"/>
          <a:stretch/>
        </p:blipFill>
        <p:spPr>
          <a:xfrm>
            <a:off x="5413249" y="-1"/>
            <a:ext cx="11926749" cy="975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61" y="3266547"/>
            <a:ext cx="8767872" cy="214534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FF"/>
                </a:solidFill>
                <a:latin typeface="Gotham Book" panose="02000504050000020004" pitchFamily="2" charset="0"/>
              </a:rPr>
              <a:t>С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истематическое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–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 основе которой </a:t>
            </a:r>
            <a:r>
              <a:rPr lang="mr-IN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–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пропорция 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т.е.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доля/часть/процент)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Определённое Богом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–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(«</a:t>
            </a:r>
            <a:r>
              <a:rPr lang="ru-RU" sz="3200" i="1" dirty="0" err="1" smtClean="0">
                <a:solidFill>
                  <a:srgbClr val="FFFFFF"/>
                </a:solidFill>
                <a:latin typeface="Gotham Book" panose="02000504050000020004" pitchFamily="2" charset="0"/>
              </a:rPr>
              <a:t>маасер</a:t>
            </a:r>
            <a:r>
              <a:rPr lang="ru-RU" sz="3200" i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»)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,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ровно десятая часть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Лев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27:32)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FF"/>
                </a:solidFill>
                <a:latin typeface="Gotham Book" panose="02000504050000020004" pitchFamily="2" charset="0"/>
              </a:rPr>
              <a:t>Регулярное 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–</a:t>
            </a: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всякий раз, когда есть доход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«Чти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Господа от имения твоего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и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от начатков всех прибытков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твоих»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Притч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3:9)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Всё учитывающее </a:t>
            </a:r>
            <a:r>
              <a:rPr lang="en-US" sz="3200" b="1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–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любой доход, прирост, поступление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: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всякая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десятина на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земле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…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из всего, что проходит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под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жезлом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десятое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Лев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27:30-32 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(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см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«</a:t>
            </a:r>
            <a:r>
              <a:rPr lang="mr-IN" sz="3200" dirty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десятую часть </a:t>
            </a:r>
            <a:b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</a:b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</a:rPr>
              <a:t>из всего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» Быт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14:20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) 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3626"/>
      </p:ext>
    </p:extLst>
  </p:cSld>
  <p:clrMapOvr>
    <a:masterClrMapping/>
  </p:clrMapOvr>
  <p:transition xmlns:p14="http://schemas.microsoft.com/office/powerpoint/2010/main"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44840B-9196-1C41-B1C8-E103CBF03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479" y="0"/>
            <a:ext cx="14636519" cy="975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16E5FB-8142-0445-B86A-6867D0C36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0" y="-2"/>
            <a:ext cx="9514609" cy="9550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90B1E-E378-1B4F-9113-113C735D532F}"/>
              </a:ext>
            </a:extLst>
          </p:cNvPr>
          <p:cNvSpPr/>
          <p:nvPr/>
        </p:nvSpPr>
        <p:spPr>
          <a:xfrm>
            <a:off x="0" y="0"/>
            <a:ext cx="5839691" cy="97536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1F8A8-C5AD-9D4F-A3F4-A647C8B40D93}"/>
              </a:ext>
            </a:extLst>
          </p:cNvPr>
          <p:cNvSpPr txBox="1"/>
          <p:nvPr/>
        </p:nvSpPr>
        <p:spPr>
          <a:xfrm>
            <a:off x="1244838" y="892767"/>
            <a:ext cx="95692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НАПРАВЛЯЕМАЯ</a:t>
            </a:r>
            <a:b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</a:br>
            <a:r>
              <a:rPr lang="ru-RU" sz="5400" b="1" dirty="0" smtClean="0">
                <a:solidFill>
                  <a:srgbClr val="FFFFFF"/>
                </a:solidFill>
                <a:latin typeface="Gotham Ultra" panose="02000504050000020004" pitchFamily="2" charset="0"/>
              </a:rPr>
              <a:t>В ОПРЕДЕЛЁННОЕ МЕСТО</a:t>
            </a:r>
            <a:endParaRPr lang="en-US" sz="5400" b="1" dirty="0">
              <a:solidFill>
                <a:srgbClr val="FFFFFF"/>
              </a:solidFill>
              <a:latin typeface="Gotham Ultra" panose="0200050405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7EE077-42BD-B54F-8122-CC7034EDA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8422358"/>
            <a:ext cx="2466913" cy="513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890211-681F-C14D-9D3B-725B2E7C0845}"/>
              </a:ext>
            </a:extLst>
          </p:cNvPr>
          <p:cNvSpPr/>
          <p:nvPr/>
        </p:nvSpPr>
        <p:spPr>
          <a:xfrm>
            <a:off x="265" y="9328445"/>
            <a:ext cx="17339733" cy="4251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D6558270-C17E-1449-9997-864D937B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34" y="4406182"/>
            <a:ext cx="7778395" cy="2145347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«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но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к месту, какое изберёт Господь,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Бог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ваш, из всех колен ваших, чтобы пребывать имени Его там, обращайтесь и туда приходите, и туда приносите всесожжения ваши, и жертвы ваши,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/>
            </a:r>
            <a:b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</a:b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и десятины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…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Втор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12:5, 6 </a:t>
            </a:r>
            <a:endParaRPr lang="en-US" sz="3200" dirty="0" smtClean="0">
              <a:solidFill>
                <a:srgbClr val="FFFFFF"/>
              </a:solidFill>
              <a:latin typeface="Gotham Book" panose="02000504050000020004" pitchFamily="2" charset="0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«Принесите </a:t>
            </a:r>
            <a:r>
              <a:rPr lang="ru-RU" sz="3200" dirty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все десятины в дом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хранилища</a:t>
            </a:r>
            <a:r>
              <a:rPr lang="mr-IN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…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»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  <a:sym typeface="Helvetica Neue"/>
              </a:rPr>
              <a:t> </a:t>
            </a:r>
            <a:r>
              <a:rPr lang="ru-RU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Мал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. </a:t>
            </a:r>
            <a:r>
              <a:rPr lang="en-US" sz="3200" dirty="0">
                <a:solidFill>
                  <a:srgbClr val="FFFFFF"/>
                </a:solidFill>
                <a:latin typeface="Gotham Book" panose="02000504050000020004" pitchFamily="2" charset="0"/>
              </a:rPr>
              <a:t>3:</a:t>
            </a:r>
            <a:r>
              <a:rPr lang="en-US" sz="3200" dirty="0" smtClean="0">
                <a:solidFill>
                  <a:srgbClr val="FFFFFF"/>
                </a:solidFill>
                <a:latin typeface="Gotham Book" panose="02000504050000020004" pitchFamily="2" charset="0"/>
              </a:rPr>
              <a:t>10</a:t>
            </a:r>
            <a:endParaRPr lang="en-US" sz="3200" dirty="0">
              <a:solidFill>
                <a:srgbClr val="FFFFFF"/>
              </a:solidFill>
              <a:latin typeface="Gotham 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3510"/>
      </p:ext>
    </p:extLst>
  </p:cSld>
  <p:clrMapOvr>
    <a:masterClrMapping/>
  </p:clrMapOvr>
  <p:transition xmlns:p14="http://schemas.microsoft.com/office/powerpoint/2010/main"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9268</TotalTime>
  <Words>432</Words>
  <Application>Microsoft Macintosh PowerPoint</Application>
  <PresentationFormat>Custom</PresentationFormat>
  <Paragraphs>67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New_Template4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 BUDGET  PLANNING</dc:title>
  <dc:subject/>
  <dc:creator/>
  <cp:keywords/>
  <dc:description/>
  <cp:lastModifiedBy>Yulia Lisovaya</cp:lastModifiedBy>
  <cp:revision>122</cp:revision>
  <dcterms:modified xsi:type="dcterms:W3CDTF">2021-02-15T06:52:33Z</dcterms:modified>
  <cp:category/>
</cp:coreProperties>
</file>