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7" r:id="rId30"/>
    <p:sldId id="288" r:id="rId31"/>
    <p:sldId id="286" r:id="rId32"/>
    <p:sldId id="289" r:id="rId33"/>
    <p:sldId id="290" r:id="rId34"/>
    <p:sldId id="291" r:id="rId35"/>
    <p:sldId id="292" r:id="rId36"/>
    <p:sldId id="293" r:id="rId37"/>
    <p:sldId id="284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9DC2-EE80-E147-8D73-E6ECAF2CB8EE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86DE-D85F-3040-820D-E24638B3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74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F3E9DC2-EE80-E147-8D73-E6ECAF2CB8EE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86DE-D85F-3040-820D-E24638B3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9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9DC2-EE80-E147-8D73-E6ECAF2CB8EE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86DE-D85F-3040-820D-E24638B3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6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9DC2-EE80-E147-8D73-E6ECAF2CB8EE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86DE-D85F-3040-820D-E24638B3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9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9DC2-EE80-E147-8D73-E6ECAF2CB8EE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86DE-D85F-3040-820D-E24638B3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9DC2-EE80-E147-8D73-E6ECAF2CB8EE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86DE-D85F-3040-820D-E24638B3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2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9DC2-EE80-E147-8D73-E6ECAF2CB8EE}" type="datetimeFigureOut">
              <a:rPr lang="en-US" smtClean="0"/>
              <a:t>2/9/21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86DE-D85F-3040-820D-E24638B3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6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9DC2-EE80-E147-8D73-E6ECAF2CB8EE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86DE-D85F-3040-820D-E24638B361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1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9DC2-EE80-E147-8D73-E6ECAF2CB8EE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86DE-D85F-3040-820D-E24638B3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0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9DC2-EE80-E147-8D73-E6ECAF2CB8EE}" type="datetimeFigureOut">
              <a:rPr lang="en-US" smtClean="0"/>
              <a:t>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86DE-D85F-3040-820D-E24638B3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6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9DC2-EE80-E147-8D73-E6ECAF2CB8EE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86DE-D85F-3040-820D-E24638B3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0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78214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F3E9DC2-EE80-E147-8D73-E6ECAF2CB8EE}" type="datetimeFigureOut">
              <a:rPr lang="en-US" smtClean="0"/>
              <a:t>2/9/21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86DE-D85F-3040-820D-E24638B3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7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F3E9DC2-EE80-E147-8D73-E6ECAF2CB8EE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A6686DE-D85F-3040-820D-E24638B36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8" r:id="rId10"/>
    <p:sldLayoutId id="2147483886" r:id="rId11"/>
    <p:sldLayoutId id="2147483887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FC45-783A-EF44-9E15-1E7B16D9D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rebuchet MS" panose="020B0703020202090204" pitchFamily="34" charset="0"/>
              </a:rPr>
              <a:t>Суббота в евангелии от Луки и в книге деяния апостолов</a:t>
            </a:r>
            <a:endParaRPr lang="en-US" sz="4000" dirty="0">
              <a:latin typeface="Trebuchet MS" panose="020B070302020209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A38F3-7A29-BC4A-AD37-15FAD6F0AC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Trebuchet MS" panose="020B0703020202090204" pitchFamily="34" charset="0"/>
              </a:rPr>
              <a:t>Anthony R. Kent, PhD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rebuchet MS" panose="020B0703020202090204" pitchFamily="34" charset="0"/>
              </a:rPr>
              <a:t>Библейская конференция</a:t>
            </a:r>
            <a:r>
              <a:rPr lang="en-US" sz="2400" dirty="0">
                <a:latin typeface="Trebuchet MS" panose="020B0703020202090204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70810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A44015-7D44-1C4C-8274-E4DCC9B1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Geir</a:t>
            </a:r>
            <a:r>
              <a:rPr lang="en-US" dirty="0">
                <a:solidFill>
                  <a:srgbClr val="FFFFFF"/>
                </a:solidFill>
              </a:rPr>
              <a:t> Otto </a:t>
            </a:r>
            <a:r>
              <a:rPr lang="en-US" dirty="0" err="1">
                <a:solidFill>
                  <a:srgbClr val="FFFFFF"/>
                </a:solidFill>
              </a:rPr>
              <a:t>Holmas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BC183-D9A8-A249-887A-6093780CE47F}"/>
              </a:ext>
            </a:extLst>
          </p:cNvPr>
          <p:cNvSpPr txBox="1"/>
          <p:nvPr/>
        </p:nvSpPr>
        <p:spPr>
          <a:xfrm>
            <a:off x="5753880" y="1053934"/>
            <a:ext cx="5527677" cy="5073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pPr defTabSz="914400">
              <a:lnSpc>
                <a:spcPct val="13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“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Общепризнан тот факт, что в Евангелии от Луки и в книге Деяния апостолов выделено особое место молитве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.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Обилие материала, связанного с темой молитвы в Евангелии от Луки, принесло ее автору звание "Евангелист молитвы", а книга Деяния Апостолов, продолжает свидетельствовать о его особом внимании к этой теме".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1381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rebuchet MS" panose="020B0703020202090204" pitchFamily="34" charset="0"/>
              </a:rPr>
              <a:t>Суббота в евангелии от луки и книге деяния апостолов</a:t>
            </a:r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16764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193CD-4DC2-CD48-A014-A7DB7948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86" y="2315689"/>
            <a:ext cx="3609098" cy="239881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800" dirty="0">
                <a:latin typeface="Trebuchet MS" panose="020B0703020202090204" pitchFamily="34" charset="0"/>
              </a:rPr>
              <a:t>Лука связывает личность Иисуса с субботой</a:t>
            </a:r>
            <a:endParaRPr lang="en-US" sz="2800" i="1" dirty="0">
              <a:latin typeface="Trebuchet MS" panose="020B0703020202090204" pitchFamily="34" charset="0"/>
            </a:endParaRPr>
          </a:p>
        </p:txBody>
      </p:sp>
      <p:pic>
        <p:nvPicPr>
          <p:cNvPr id="5" name="Picture 4" descr="A picture containing person, indoor, curtain, head covering&#10;&#10;Description automatically generated">
            <a:extLst>
              <a:ext uri="{FF2B5EF4-FFF2-40B4-BE49-F238E27FC236}">
                <a16:creationId xmlns:a16="http://schemas.microsoft.com/office/drawing/2014/main" id="{6B6357DF-67E9-1340-A57B-E7243DA8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69" y="1143000"/>
            <a:ext cx="734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69515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A5551029-BD12-3A4E-BD47-254F6E8AE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768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C193CD-4DC2-CD48-A014-A7DB7948E5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0200" y="1959429"/>
            <a:ext cx="9004466" cy="2885703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ru-RU" sz="3200" cap="none" dirty="0">
                <a:latin typeface="Trebuchet MS" panose="020B0703020202090204" pitchFamily="34" charset="0"/>
              </a:rPr>
              <a:t>Никто другой из библейских авторов не описывает так много событий из жизни библейского героя, связанных с Субботой, как это делает Лука, описывая жизнь Иисуса</a:t>
            </a:r>
            <a:r>
              <a:rPr lang="en-AU" sz="3200" cap="none" dirty="0">
                <a:latin typeface="Trebuchet MS" panose="020B0703020202090204" pitchFamily="34" charset="0"/>
              </a:rPr>
              <a:t>.</a:t>
            </a:r>
            <a:r>
              <a:rPr lang="en-US" sz="3200" cap="none" dirty="0">
                <a:latin typeface="Trebuchet MS" panose="020B0703020202090204" pitchFamily="34" charset="0"/>
              </a:rPr>
              <a:t> </a:t>
            </a:r>
            <a:endParaRPr lang="en-US" sz="3200" i="1" cap="none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59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7B10CD46-B437-3F4E-8F73-57F0C2CEF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1" b="30052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C193CD-4DC2-CD48-A014-A7DB7948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4310744"/>
            <a:ext cx="10652166" cy="100940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ru-RU" sz="3200" cap="none" dirty="0">
                <a:latin typeface="Trebuchet MS" panose="020B0703020202090204" pitchFamily="34" charset="0"/>
              </a:rPr>
              <a:t>Эталон Субботы в </a:t>
            </a:r>
            <a:r>
              <a:rPr lang="ru-RU" sz="3200" cap="none" dirty="0" err="1">
                <a:latin typeface="Trebuchet MS" panose="020B0703020202090204" pitchFamily="34" charset="0"/>
              </a:rPr>
              <a:t>Капернауме</a:t>
            </a:r>
            <a:endParaRPr lang="en-US" sz="3200" i="1" cap="none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67502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68EFF99-2865-3F4D-8FED-D1A4D84FE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981C1B-E106-764E-98F7-1424F2BA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932" y="4963885"/>
            <a:ext cx="9512136" cy="1313215"/>
          </a:xfr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900" cap="none" dirty="0">
                <a:solidFill>
                  <a:schemeClr val="tx1"/>
                </a:solidFill>
                <a:latin typeface="Trebuchet MS" panose="020B0703020202090204" pitchFamily="34" charset="0"/>
              </a:rPr>
              <a:t>Только Лука упоминает об отдыхе добродетельных учениц Христа в ту Субботу</a:t>
            </a:r>
            <a:endParaRPr lang="en-US" sz="2900" cap="none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85377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A44015-7D44-1C4C-8274-E4DCC9B1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Rick </a:t>
            </a:r>
            <a:r>
              <a:rPr lang="en-US" sz="3200" dirty="0" err="1">
                <a:solidFill>
                  <a:srgbClr val="FFFFFF"/>
                </a:solidFill>
              </a:rPr>
              <a:t>Strelan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BC183-D9A8-A249-887A-6093780CE47F}"/>
              </a:ext>
            </a:extLst>
          </p:cNvPr>
          <p:cNvSpPr txBox="1"/>
          <p:nvPr/>
        </p:nvSpPr>
        <p:spPr>
          <a:xfrm>
            <a:off x="5591695" y="1402079"/>
            <a:ext cx="5642362" cy="47730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defTabSz="914400">
              <a:lnSpc>
                <a:spcPct val="120000"/>
              </a:lnSpc>
              <a:buClr>
                <a:schemeClr val="accent2"/>
              </a:buClr>
            </a:pPr>
            <a:r>
              <a:rPr lang="en-AU" sz="2800" dirty="0">
                <a:latin typeface="Trebuchet MS" panose="020B0703020202090204" pitchFamily="34" charset="0"/>
              </a:rPr>
              <a:t>“</a:t>
            </a:r>
            <a:r>
              <a:rPr lang="ru-RU" sz="2800" dirty="0">
                <a:latin typeface="Trebuchet MS" panose="020B0703020202090204" pitchFamily="34" charset="0"/>
              </a:rPr>
              <a:t>Вознесение является ключевым, основополагающим моментом в изложении Луки. Оно не только служит связующим звеном между его Евангелием и книгой Деяния апостолов</a:t>
            </a:r>
            <a:r>
              <a:rPr lang="en-AU" sz="2800" dirty="0">
                <a:latin typeface="Trebuchet MS" panose="020B0703020202090204" pitchFamily="34" charset="0"/>
              </a:rPr>
              <a:t>,</a:t>
            </a:r>
            <a:r>
              <a:rPr lang="ru-RU" sz="2800" dirty="0">
                <a:latin typeface="Trebuchet MS" panose="020B0703020202090204" pitchFamily="34" charset="0"/>
              </a:rPr>
              <a:t> но и введением в книгу Деяния апостолов, и в этой роли задает определенный вектор для всей книги</a:t>
            </a:r>
            <a:r>
              <a:rPr lang="en-AU" sz="2800" dirty="0">
                <a:latin typeface="Trebuchet MS" panose="020B0703020202090204" pitchFamily="34" charset="0"/>
              </a:rPr>
              <a:t>.”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57193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8BF648E2-0EB5-0A49-9661-754F90293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498AC9-30C9-1443-AA3D-22C26597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097" y="3429000"/>
            <a:ext cx="7329806" cy="2446513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t" anchorCtr="0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sz="3200" cap="none" spc="0" dirty="0">
                <a:solidFill>
                  <a:schemeClr val="tx1"/>
                </a:solidFill>
                <a:latin typeface="Trebuchet MS" panose="020B0703020202090204" pitchFamily="34" charset="0"/>
              </a:rPr>
              <a:t>Первое упоминание Субботы в книге Деяния апостолов связано с фразой</a:t>
            </a:r>
            <a:r>
              <a:rPr lang="en-US" sz="3200" cap="none" spc="0" dirty="0">
                <a:solidFill>
                  <a:schemeClr val="tx1"/>
                </a:solidFill>
                <a:latin typeface="Trebuchet MS" panose="020B0703020202090204" pitchFamily="34" charset="0"/>
              </a:rPr>
              <a:t> “</a:t>
            </a:r>
            <a:r>
              <a:rPr lang="ru-RU" sz="3200" cap="none" spc="0" dirty="0">
                <a:solidFill>
                  <a:schemeClr val="tx1"/>
                </a:solidFill>
                <a:latin typeface="Trebuchet MS" panose="020B0703020202090204" pitchFamily="34" charset="0"/>
              </a:rPr>
              <a:t>расстояние субботнего пути</a:t>
            </a:r>
            <a:r>
              <a:rPr lang="en-US" sz="3200" cap="none" spc="0" dirty="0">
                <a:solidFill>
                  <a:schemeClr val="tx1"/>
                </a:solidFill>
                <a:latin typeface="Trebuchet MS" panose="020B070302020209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3072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A44015-7D44-1C4C-8274-E4DCC9B1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Craig Keener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BC183-D9A8-A249-887A-6093780CE47F}"/>
              </a:ext>
            </a:extLst>
          </p:cNvPr>
          <p:cNvSpPr txBox="1"/>
          <p:nvPr/>
        </p:nvSpPr>
        <p:spPr>
          <a:xfrm>
            <a:off x="5753881" y="1972096"/>
            <a:ext cx="5320696" cy="31580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AU" sz="2800" dirty="0">
                <a:latin typeface="Trebuchet MS" panose="020B0703020202090204" pitchFamily="34" charset="0"/>
              </a:rPr>
              <a:t>“</a:t>
            </a:r>
            <a:r>
              <a:rPr lang="ru-RU" sz="2800" dirty="0">
                <a:latin typeface="Trebuchet MS" panose="020B0703020202090204" pitchFamily="34" charset="0"/>
              </a:rPr>
              <a:t>Лука упоминает расстояние субботнего пути, чтобы обозначить близкое расположение к святому граду </a:t>
            </a:r>
            <a:r>
              <a:rPr lang="en-AU" sz="2800" dirty="0">
                <a:latin typeface="Trebuchet MS" panose="020B0703020202090204" pitchFamily="34" charset="0"/>
              </a:rPr>
              <a:t>(</a:t>
            </a:r>
            <a:r>
              <a:rPr lang="ru-RU" sz="2800" dirty="0">
                <a:latin typeface="Trebuchet MS" panose="020B0703020202090204" pitchFamily="34" charset="0"/>
              </a:rPr>
              <a:t>исполняя повеление, записанное в Луки</a:t>
            </a:r>
            <a:r>
              <a:rPr lang="en-AU" sz="2800" dirty="0">
                <a:latin typeface="Trebuchet MS" panose="020B0703020202090204" pitchFamily="34" charset="0"/>
              </a:rPr>
              <a:t> 24:49)</a:t>
            </a:r>
            <a:r>
              <a:rPr lang="ru-RU" sz="2800" dirty="0">
                <a:latin typeface="Trebuchet MS" panose="020B0703020202090204" pitchFamily="34" charset="0"/>
              </a:rPr>
              <a:t>, а также чтобы</a:t>
            </a:r>
            <a:r>
              <a:rPr lang="en-AU" sz="2800" dirty="0">
                <a:latin typeface="Trebuchet MS" panose="020B0703020202090204" pitchFamily="34" charset="0"/>
              </a:rPr>
              <a:t> </a:t>
            </a:r>
            <a:r>
              <a:rPr lang="ru-RU" sz="2800" dirty="0">
                <a:latin typeface="Trebuchet MS" panose="020B0703020202090204" pitchFamily="34" charset="0"/>
              </a:rPr>
              <a:t>показать, что они продолжали соблюдать закон </a:t>
            </a:r>
            <a:r>
              <a:rPr lang="en-AU" sz="2800" dirty="0">
                <a:latin typeface="Trebuchet MS" panose="020B0703020202090204" pitchFamily="34" charset="0"/>
              </a:rPr>
              <a:t>(</a:t>
            </a:r>
            <a:r>
              <a:rPr lang="ru-RU" sz="2800" dirty="0">
                <a:latin typeface="Trebuchet MS" panose="020B0703020202090204" pitchFamily="34" charset="0"/>
              </a:rPr>
              <a:t>см</a:t>
            </a:r>
            <a:r>
              <a:rPr lang="en-AU" sz="2800" dirty="0">
                <a:latin typeface="Trebuchet MS" panose="020B0703020202090204" pitchFamily="34" charset="0"/>
              </a:rPr>
              <a:t>. 23:54-56)”</a:t>
            </a:r>
            <a:r>
              <a:rPr lang="ru-RU" sz="2800" dirty="0">
                <a:latin typeface="Trebuchet MS" panose="020B0703020202090204" pitchFamily="34" charset="0"/>
              </a:rPr>
              <a:t>.</a:t>
            </a:r>
            <a:r>
              <a:rPr lang="en-US" sz="2800" dirty="0">
                <a:latin typeface="Trebuchet MS" panose="020B0703020202090204" pitchFamily="34" charset="0"/>
              </a:rPr>
              <a:t>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4451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A44015-7D44-1C4C-8274-E4DCC9B1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Richard </a:t>
            </a:r>
            <a:r>
              <a:rPr lang="en-US" sz="3000" dirty="0" err="1">
                <a:solidFill>
                  <a:srgbClr val="FFFFFF"/>
                </a:solidFill>
              </a:rPr>
              <a:t>Pervo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BC183-D9A8-A249-887A-6093780CE47F}"/>
              </a:ext>
            </a:extLst>
          </p:cNvPr>
          <p:cNvSpPr txBox="1"/>
          <p:nvPr/>
        </p:nvSpPr>
        <p:spPr>
          <a:xfrm>
            <a:off x="5753881" y="1849977"/>
            <a:ext cx="5320696" cy="31580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AU" sz="2800" dirty="0">
                <a:latin typeface="Trebuchet MS" panose="020B0703020202090204" pitchFamily="34" charset="0"/>
              </a:rPr>
              <a:t>“</a:t>
            </a:r>
            <a:r>
              <a:rPr lang="ru-RU" sz="2800" dirty="0">
                <a:latin typeface="Trebuchet MS" panose="020B0703020202090204" pitchFamily="34" charset="0"/>
              </a:rPr>
              <a:t>Одним штрихом пера допустимое расстояние субботнего пути вместе с библейскими героями и повествованием прочно вошли в мир соблюдения Торы</a:t>
            </a:r>
            <a:r>
              <a:rPr lang="en-AU" sz="2800" dirty="0">
                <a:latin typeface="Trebuchet MS" panose="020B0703020202090204" pitchFamily="34" charset="0"/>
              </a:rPr>
              <a:t>”</a:t>
            </a:r>
            <a:r>
              <a:rPr lang="ru-RU" sz="2800" dirty="0">
                <a:latin typeface="Trebuchet MS" panose="020B0703020202090204" pitchFamily="34" charset="0"/>
              </a:rPr>
              <a:t>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42598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193CD-4DC2-CD48-A014-A7DB7948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89" y="2730716"/>
            <a:ext cx="4494998" cy="11346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2400" b="1" dirty="0">
                <a:latin typeface="Trebuchet MS" panose="020B0703020202090204" pitchFamily="34" charset="0"/>
              </a:rPr>
              <a:t>Мира</a:t>
            </a:r>
            <a:r>
              <a:rPr lang="en-US" sz="2400" b="1" dirty="0">
                <a:latin typeface="Trebuchet MS" panose="020B0703020202090204" pitchFamily="34" charset="0"/>
              </a:rPr>
              <a:t> </a:t>
            </a:r>
            <a:r>
              <a:rPr lang="ru-RU" sz="2400" b="1" dirty="0">
                <a:latin typeface="Trebuchet MS" panose="020B0703020202090204" pitchFamily="34" charset="0"/>
              </a:rPr>
              <a:t>Франклин</a:t>
            </a:r>
            <a:br>
              <a:rPr lang="en-US" sz="2400" dirty="0">
                <a:latin typeface="Trebuchet MS" panose="020B0703020202090204" pitchFamily="34" charset="0"/>
              </a:rPr>
            </a:br>
            <a:r>
              <a:rPr lang="ru-RU" sz="2400" i="1" dirty="0">
                <a:latin typeface="Trebuchet MS" panose="020B0703020202090204" pitchFamily="34" charset="0"/>
              </a:rPr>
              <a:t>Звук Музыки</a:t>
            </a:r>
            <a:endParaRPr lang="en-US" sz="2400" i="1" dirty="0">
              <a:latin typeface="Trebuchet MS" panose="020B0703020202090204" pitchFamily="34" charset="0"/>
            </a:endParaRPr>
          </a:p>
        </p:txBody>
      </p:sp>
      <p:pic>
        <p:nvPicPr>
          <p:cNvPr id="10" name="Picture 9" descr="Two people looking at a sign&#10;&#10;Description automatically generated with low confidence">
            <a:extLst>
              <a:ext uri="{FF2B5EF4-FFF2-40B4-BE49-F238E27FC236}">
                <a16:creationId xmlns:a16="http://schemas.microsoft.com/office/drawing/2014/main" id="{4D4C93F6-8DA9-3F4B-B588-D1200FA7D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240" y="1143000"/>
            <a:ext cx="6159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10755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rebuchet MS" panose="020B0703020202090204" pitchFamily="34" charset="0"/>
              </a:rPr>
              <a:t>Числа</a:t>
            </a:r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5217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7A9A19-E03E-1745-AACC-0916F4D2E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243" y="1045770"/>
            <a:ext cx="1967345" cy="111628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rebuchet MS" panose="020B0703020202090204" pitchFamily="34" charset="0"/>
              </a:rPr>
              <a:t>Матфея и марка</a:t>
            </a:r>
            <a:endParaRPr lang="en-US" sz="2000" dirty="0">
              <a:latin typeface="Trebuchet MS" panose="020B070302020209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2D15AD-9EAB-934B-B9AE-8E8D218104B3}"/>
              </a:ext>
            </a:extLst>
          </p:cNvPr>
          <p:cNvSpPr/>
          <p:nvPr/>
        </p:nvSpPr>
        <p:spPr>
          <a:xfrm>
            <a:off x="593765" y="3215246"/>
            <a:ext cx="1876301" cy="1876301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rebuchet MS" panose="020B0703020202090204" pitchFamily="34" charset="0"/>
              </a:rPr>
              <a:t>10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CEFEA4-9FAB-564D-BFA3-FC01DDC9CFB7}"/>
              </a:ext>
            </a:extLst>
          </p:cNvPr>
          <p:cNvSpPr/>
          <p:nvPr/>
        </p:nvSpPr>
        <p:spPr>
          <a:xfrm>
            <a:off x="2857005" y="3065814"/>
            <a:ext cx="2175164" cy="2175164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rebuchet MS" panose="020B0703020202090204" pitchFamily="34" charset="0"/>
              </a:rPr>
              <a:t>12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2AA5E1-2162-B145-9615-F29ACFABB6FF}"/>
              </a:ext>
            </a:extLst>
          </p:cNvPr>
          <p:cNvSpPr/>
          <p:nvPr/>
        </p:nvSpPr>
        <p:spPr>
          <a:xfrm>
            <a:off x="5419107" y="2724399"/>
            <a:ext cx="2857994" cy="2857994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rebuchet MS" panose="020B0703020202090204" pitchFamily="34" charset="0"/>
              </a:rPr>
              <a:t>27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95E1B-790B-314D-8914-95BECC02FE48}"/>
              </a:ext>
            </a:extLst>
          </p:cNvPr>
          <p:cNvSpPr/>
          <p:nvPr/>
        </p:nvSpPr>
        <p:spPr>
          <a:xfrm>
            <a:off x="8664039" y="2533900"/>
            <a:ext cx="3238993" cy="3238993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rebuchet MS" panose="020B0703020202090204" pitchFamily="34" charset="0"/>
              </a:rPr>
              <a:t>34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439A152-2CC2-2742-8537-617E16E97DF0}"/>
              </a:ext>
            </a:extLst>
          </p:cNvPr>
          <p:cNvSpPr txBox="1">
            <a:spLocks/>
          </p:cNvSpPr>
          <p:nvPr/>
        </p:nvSpPr>
        <p:spPr>
          <a:xfrm>
            <a:off x="2960915" y="1045770"/>
            <a:ext cx="1967345" cy="1116281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rebuchet MS" panose="020B0703020202090204" pitchFamily="34" charset="0"/>
              </a:rPr>
              <a:t>Иоанна</a:t>
            </a:r>
            <a:endParaRPr lang="en-US" sz="2000" dirty="0">
              <a:latin typeface="Trebuchet MS" panose="020B070302020209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BD329E8-316A-394C-91F6-746F52ECBA4C}"/>
              </a:ext>
            </a:extLst>
          </p:cNvPr>
          <p:cNvSpPr txBox="1">
            <a:spLocks/>
          </p:cNvSpPr>
          <p:nvPr/>
        </p:nvSpPr>
        <p:spPr>
          <a:xfrm>
            <a:off x="5796148" y="1045770"/>
            <a:ext cx="2103912" cy="1116281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rebuchet MS" panose="020B0703020202090204" pitchFamily="34" charset="0"/>
              </a:rPr>
              <a:t>Луки-Деяния</a:t>
            </a:r>
            <a:endParaRPr lang="en-US" sz="2000" dirty="0">
              <a:latin typeface="Trebuchet MS" panose="020B0703020202090204" pitchFamily="34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DF360638-A196-9B46-B028-BE2B481EAE78}"/>
              </a:ext>
            </a:extLst>
          </p:cNvPr>
          <p:cNvSpPr txBox="1">
            <a:spLocks/>
          </p:cNvSpPr>
          <p:nvPr/>
        </p:nvSpPr>
        <p:spPr>
          <a:xfrm>
            <a:off x="9057939" y="1045770"/>
            <a:ext cx="2506532" cy="1116281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rebuchet MS" panose="020B0703020202090204" pitchFamily="34" charset="0"/>
              </a:rPr>
              <a:t>Пятикнижие</a:t>
            </a:r>
            <a:endParaRPr lang="en-US" sz="20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98720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7" y="2386744"/>
            <a:ext cx="10996550" cy="1645920"/>
          </a:xfrm>
        </p:spPr>
        <p:txBody>
          <a:bodyPr/>
          <a:lstStyle/>
          <a:p>
            <a:r>
              <a:rPr lang="ru-RU" dirty="0">
                <a:latin typeface="Trebuchet MS" panose="020B0703020202090204" pitchFamily="34" charset="0"/>
              </a:rPr>
              <a:t>Суббота и писания </a:t>
            </a:r>
            <a:br>
              <a:rPr lang="ru-RU" dirty="0">
                <a:latin typeface="Trebuchet MS" panose="020B0703020202090204" pitchFamily="34" charset="0"/>
              </a:rPr>
            </a:br>
            <a:r>
              <a:rPr lang="ru-RU" dirty="0">
                <a:latin typeface="Trebuchet MS" panose="020B0703020202090204" pitchFamily="34" charset="0"/>
              </a:rPr>
              <a:t>в книге деяния апостолов</a:t>
            </a:r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51422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55A106-96FE-7940-9177-3DF6056C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95" y="1118794"/>
            <a:ext cx="4270786" cy="470902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2400" cap="none" spc="0" dirty="0">
                <a:latin typeface="Trebuchet MS" panose="020B0703020202090204" pitchFamily="34" charset="0"/>
              </a:rPr>
              <a:t>Лука также отождествляет Субботу с некоторыми основными авторитетными личностями и важными событиями Писаний и истории Израиля, такими как Давид, Моисей, Авраам, Творение, Исход и Юбилей</a:t>
            </a:r>
            <a:endParaRPr lang="en-US" sz="1800" cap="none" spc="0" dirty="0">
              <a:latin typeface="Trebuchet MS" panose="020B0703020202090204" pitchFamily="34" charset="0"/>
            </a:endParaRPr>
          </a:p>
        </p:txBody>
      </p:sp>
      <p:pic>
        <p:nvPicPr>
          <p:cNvPr id="7" name="Picture 6" descr="A picture containing tree, grass, outdoor, hay&#10;&#10;Description automatically generated">
            <a:extLst>
              <a:ext uri="{FF2B5EF4-FFF2-40B4-BE49-F238E27FC236}">
                <a16:creationId xmlns:a16="http://schemas.microsoft.com/office/drawing/2014/main" id="{8E1380EB-0A57-6943-8AC5-AC0A0975D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11" r="24964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51836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A44015-7D44-1C4C-8274-E4DCC9B1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z="3000" dirty="0">
                <a:solidFill>
                  <a:srgbClr val="FFFFFF"/>
                </a:solidFill>
              </a:rPr>
              <a:t>Втор</a:t>
            </a:r>
            <a:r>
              <a:rPr lang="en-US" sz="3000" dirty="0">
                <a:solidFill>
                  <a:srgbClr val="FFFFFF"/>
                </a:solidFill>
              </a:rPr>
              <a:t>. 5:15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BC183-D9A8-A249-887A-6093780CE47F}"/>
              </a:ext>
            </a:extLst>
          </p:cNvPr>
          <p:cNvSpPr txBox="1"/>
          <p:nvPr/>
        </p:nvSpPr>
        <p:spPr>
          <a:xfrm>
            <a:off x="5610431" y="1077686"/>
            <a:ext cx="5320696" cy="47026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Trebuchet MS" panose="020B0703020202090204" pitchFamily="34" charset="0"/>
              </a:rPr>
              <a:t>“</a:t>
            </a:r>
            <a:r>
              <a:rPr lang="ru-RU" sz="2800" dirty="0">
                <a:latin typeface="Trebuchet MS" panose="020B0703020202090204" pitchFamily="34" charset="0"/>
              </a:rPr>
              <a:t>И помни, что ты был рабом в земле Египетской, но Господь, Бог твой, вывел тебя оттуда рукою крепкою и мышцею высокою, потому и повелел тебе Господь, Бог твой, соблюдать день субботний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”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.</a:t>
            </a:r>
            <a:endParaRPr lang="en-US" sz="28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89444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193CD-4DC2-CD48-A014-A7DB7948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68" y="2229591"/>
            <a:ext cx="3480729" cy="285877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800" cap="none" dirty="0">
                <a:latin typeface="Trebuchet MS" panose="020B0703020202090204" pitchFamily="34" charset="0"/>
              </a:rPr>
              <a:t>ЭТО ИСЦЕЛЕНИЕ В СУББОТУ В СИНАГОГЕ НАПОМИНАЕТ О ПРИНЦИПЕ ЮБИЛЕЯ</a:t>
            </a:r>
            <a:endParaRPr lang="en-US" sz="2800" i="1" cap="none" dirty="0">
              <a:latin typeface="Trebuchet MS" panose="020B0703020202090204" pitchFamily="34" charset="0"/>
            </a:endParaRPr>
          </a:p>
        </p:txBody>
      </p:sp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70647FC-68F0-FD4C-A61C-954D1F972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386" y="791193"/>
            <a:ext cx="7400513" cy="52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5254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7" y="2386744"/>
            <a:ext cx="10996550" cy="1645920"/>
          </a:xfrm>
        </p:spPr>
        <p:txBody>
          <a:bodyPr/>
          <a:lstStyle/>
          <a:p>
            <a:r>
              <a:rPr lang="ru-RU" dirty="0">
                <a:latin typeface="Trebuchet MS" panose="020B0703020202090204" pitchFamily="34" charset="0"/>
              </a:rPr>
              <a:t>Лука цитирует декалог</a:t>
            </a:r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47930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wall, floor, person&#10;&#10;Description automatically generated">
            <a:extLst>
              <a:ext uri="{FF2B5EF4-FFF2-40B4-BE49-F238E27FC236}">
                <a16:creationId xmlns:a16="http://schemas.microsoft.com/office/drawing/2014/main" id="{14DE7880-6797-0149-8BA0-EADFC14C7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35174-7DCF-7245-B2B3-E9EDF656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3"/>
            <a:ext cx="8991600" cy="2019001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ru-RU" cap="none" spc="0" dirty="0">
                <a:latin typeface="Trebuchet MS" panose="020B0703020202090204" pitchFamily="34" charset="0"/>
              </a:rPr>
              <a:t>Павел и </a:t>
            </a:r>
            <a:r>
              <a:rPr lang="ru-RU" cap="none" spc="0" dirty="0" err="1">
                <a:latin typeface="Trebuchet MS" panose="020B0703020202090204" pitchFamily="34" charset="0"/>
              </a:rPr>
              <a:t>Варнава</a:t>
            </a:r>
            <a:r>
              <a:rPr lang="ru-RU" cap="none" spc="0" dirty="0">
                <a:latin typeface="Trebuchet MS" panose="020B0703020202090204" pitchFamily="34" charset="0"/>
              </a:rPr>
              <a:t> намеренно показаны находящимися в Субботу в синагоге, где читали Закон и Пророков</a:t>
            </a:r>
            <a:r>
              <a:rPr lang="en-AU" cap="none" spc="0" dirty="0">
                <a:latin typeface="Trebuchet MS" panose="020B0703020202090204" pitchFamily="34" charset="0"/>
              </a:rPr>
              <a:t>. </a:t>
            </a:r>
            <a:endParaRPr lang="en-US" sz="3800" cap="none" spc="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52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7" y="2386744"/>
            <a:ext cx="10996550" cy="1645920"/>
          </a:xfrm>
        </p:spPr>
        <p:txBody>
          <a:bodyPr/>
          <a:lstStyle/>
          <a:p>
            <a:r>
              <a:rPr lang="ru-RU" dirty="0">
                <a:latin typeface="Trebuchet MS" panose="020B0703020202090204" pitchFamily="34" charset="0"/>
              </a:rPr>
              <a:t>Авторитет Писаний</a:t>
            </a:r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88679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193CD-4DC2-CD48-A014-A7DB7948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7" y="2065468"/>
            <a:ext cx="2914763" cy="240856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cap="none" spc="0" dirty="0">
                <a:latin typeface="Trebuchet MS" panose="020B0703020202090204" pitchFamily="34" charset="0"/>
              </a:rPr>
              <a:t>“</a:t>
            </a:r>
            <a:r>
              <a:rPr lang="ru-RU" sz="2800" cap="none" spc="0" dirty="0">
                <a:latin typeface="Trebuchet MS" panose="020B0703020202090204" pitchFamily="34" charset="0"/>
              </a:rPr>
              <a:t>Зачем вы делаете то, чего не должно делать в субботы</a:t>
            </a:r>
            <a:r>
              <a:rPr lang="en-US" sz="2800" cap="none" spc="0" dirty="0">
                <a:latin typeface="Trebuchet MS" panose="020B0703020202090204" pitchFamily="34" charset="0"/>
              </a:rPr>
              <a:t>?”</a:t>
            </a:r>
            <a:endParaRPr lang="en-US" sz="2800" i="1" cap="none" spc="0" dirty="0">
              <a:latin typeface="Trebuchet MS" panose="020B0703020202090204" pitchFamily="34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CDF0D822-39BC-3D43-87B0-032E9E99E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543" y="988621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4214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rebuchet MS" panose="020B0703020202090204" pitchFamily="34" charset="0"/>
              </a:rPr>
              <a:t>Цель евангелия от Луки и книги деяния апостолов</a:t>
            </a:r>
            <a:endParaRPr lang="en-US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46838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7" y="2386744"/>
            <a:ext cx="10996550" cy="1645920"/>
          </a:xfrm>
        </p:spPr>
        <p:txBody>
          <a:bodyPr/>
          <a:lstStyle/>
          <a:p>
            <a:r>
              <a:rPr lang="ru-RU" dirty="0" err="1">
                <a:latin typeface="Trebuchet MS" panose="020B0703020202090204" pitchFamily="34" charset="0"/>
              </a:rPr>
              <a:t>Неевреи</a:t>
            </a:r>
            <a:r>
              <a:rPr lang="ru-RU" dirty="0">
                <a:latin typeface="Trebuchet MS" panose="020B0703020202090204" pitchFamily="34" charset="0"/>
              </a:rPr>
              <a:t> и суббота</a:t>
            </a:r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30307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tree, person, people&#10;&#10;Description automatically generated">
            <a:extLst>
              <a:ext uri="{FF2B5EF4-FFF2-40B4-BE49-F238E27FC236}">
                <a16:creationId xmlns:a16="http://schemas.microsoft.com/office/drawing/2014/main" id="{15D9B0FB-6074-D344-8087-712D4DB18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768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381E7B-BEFE-3A45-8C6A-2ADCAE41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563" y="3823855"/>
            <a:ext cx="9621982" cy="2256312"/>
          </a:xfrm>
          <a:solidFill>
            <a:schemeClr val="bg1">
              <a:alpha val="72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ru-RU" cap="none" spc="0" dirty="0">
                <a:latin typeface="Trebuchet MS" panose="020B0703020202090204" pitchFamily="34" charset="0"/>
              </a:rPr>
              <a:t>Частое упоминание Субботы в контексте </a:t>
            </a:r>
            <a:r>
              <a:rPr lang="ru-RU" cap="none" spc="0" dirty="0" err="1">
                <a:latin typeface="Trebuchet MS" panose="020B0703020202090204" pitchFamily="34" charset="0"/>
              </a:rPr>
              <a:t>неевреев</a:t>
            </a:r>
            <a:r>
              <a:rPr lang="ru-RU" cap="none" spc="0" dirty="0">
                <a:latin typeface="Trebuchet MS" panose="020B0703020202090204" pitchFamily="34" charset="0"/>
              </a:rPr>
              <a:t> очень важно, так как показывает, что Лука рассматривал Субботу как нечто большее, чем просто еврейское установление</a:t>
            </a:r>
            <a:r>
              <a:rPr lang="en-AU" cap="none" spc="0" dirty="0">
                <a:latin typeface="Trebuchet MS" panose="020B0703020202090204" pitchFamily="34" charset="0"/>
              </a:rPr>
              <a:t>.</a:t>
            </a:r>
            <a:r>
              <a:rPr lang="en-US" cap="none" spc="0" dirty="0">
                <a:latin typeface="Trebuchet MS" panose="020B0703020202090204" pitchFamily="34" charset="0"/>
              </a:rPr>
              <a:t> </a:t>
            </a:r>
            <a:endParaRPr lang="en-US" cap="none" spc="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23230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7" y="2386744"/>
            <a:ext cx="10996550" cy="1645920"/>
          </a:xfrm>
        </p:spPr>
        <p:txBody>
          <a:bodyPr/>
          <a:lstStyle/>
          <a:p>
            <a:r>
              <a:rPr lang="ru-RU" dirty="0">
                <a:latin typeface="Trebuchet MS" panose="020B0703020202090204" pitchFamily="34" charset="0"/>
              </a:rPr>
              <a:t>Субботняя ДЕЯТЕЛЬНОСТЬ</a:t>
            </a:r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924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7756" y="2461063"/>
            <a:ext cx="8716488" cy="193587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rebuchet MS" panose="020B0703020202090204" pitchFamily="34" charset="0"/>
              </a:rPr>
              <a:t>Евангелие от Луки, </a:t>
            </a:r>
            <a:br>
              <a:rPr lang="ru-RU" dirty="0">
                <a:latin typeface="Trebuchet MS" panose="020B0703020202090204" pitchFamily="34" charset="0"/>
              </a:rPr>
            </a:br>
            <a:r>
              <a:rPr lang="ru-RU" dirty="0">
                <a:latin typeface="Trebuchet MS" panose="020B0703020202090204" pitchFamily="34" charset="0"/>
              </a:rPr>
              <a:t>книга деяния апостолов и увековечивание субботы</a:t>
            </a:r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53776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356" y="2259106"/>
            <a:ext cx="10545288" cy="183644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rebuchet MS" panose="020B0703020202090204" pitchFamily="34" charset="0"/>
              </a:rPr>
              <a:t>Евангелие от Луки и </a:t>
            </a:r>
            <a:br>
              <a:rPr lang="ru-RU" dirty="0">
                <a:latin typeface="Trebuchet MS" panose="020B0703020202090204" pitchFamily="34" charset="0"/>
              </a:rPr>
            </a:br>
            <a:r>
              <a:rPr lang="ru-RU" dirty="0">
                <a:latin typeface="Trebuchet MS" panose="020B0703020202090204" pitchFamily="34" charset="0"/>
              </a:rPr>
              <a:t>книга деяния апостолов</a:t>
            </a:r>
            <a:r>
              <a:rPr lang="en-US" dirty="0">
                <a:latin typeface="Trebuchet MS" panose="020B0703020202090204" pitchFamily="34" charset="0"/>
              </a:rPr>
              <a:t> </a:t>
            </a:r>
            <a:br>
              <a:rPr lang="ru-RU" dirty="0">
                <a:latin typeface="Trebuchet MS" panose="020B0703020202090204" pitchFamily="34" charset="0"/>
              </a:rPr>
            </a:br>
            <a:r>
              <a:rPr lang="ru-RU" dirty="0">
                <a:latin typeface="Trebuchet MS" panose="020B0703020202090204" pitchFamily="34" charset="0"/>
              </a:rPr>
              <a:t>определяют субботу</a:t>
            </a:r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86347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193CD-4DC2-CD48-A014-A7DB7948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3" y="2075212"/>
            <a:ext cx="5034578" cy="314224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800" cap="none" spc="0" dirty="0">
                <a:latin typeface="Trebuchet MS" panose="020B0703020202090204" pitchFamily="34" charset="0"/>
              </a:rPr>
              <a:t>ПАВЕЛ, НЕСКОЛЬКО РАЗ ПЛАНИРУЯ СВОИ ПУТЕШЕСТВИЯ, УЧИТЫВАЕТ</a:t>
            </a:r>
            <a:r>
              <a:rPr lang="en-US" sz="2800" cap="none" spc="0" dirty="0">
                <a:latin typeface="Trebuchet MS" panose="020B0703020202090204" pitchFamily="34" charset="0"/>
              </a:rPr>
              <a:t> </a:t>
            </a:r>
            <a:r>
              <a:rPr lang="ru-RU" sz="2800" cap="none" spc="0" dirty="0">
                <a:latin typeface="Trebuchet MS" panose="020B0703020202090204" pitchFamily="34" charset="0"/>
              </a:rPr>
              <a:t>НЕОБХОДИМОСТЬ СОБЛЮДЕНИЯ ЕЖЕГОДНЫХ СУББОТ</a:t>
            </a:r>
            <a:endParaRPr lang="en-US" sz="3600" i="1" cap="none" spc="0" dirty="0">
              <a:latin typeface="Trebuchet MS" panose="020B0703020202090204" pitchFamily="34" charset="0"/>
            </a:endParaRPr>
          </a:p>
        </p:txBody>
      </p:sp>
      <p:pic>
        <p:nvPicPr>
          <p:cNvPr id="3" name="Picture 2" descr="A picture containing person, outdoor, clothing, posing&#10;&#10;Description automatically generated">
            <a:extLst>
              <a:ext uri="{FF2B5EF4-FFF2-40B4-BE49-F238E27FC236}">
                <a16:creationId xmlns:a16="http://schemas.microsoft.com/office/drawing/2014/main" id="{775F6797-414C-E24C-ABF0-317631B5F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702" y="588570"/>
            <a:ext cx="5870221" cy="56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4171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356" y="2762448"/>
            <a:ext cx="10622780" cy="188485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rebuchet MS" panose="020B0703020202090204" pitchFamily="34" charset="0"/>
              </a:rPr>
              <a:t>отрывки</a:t>
            </a:r>
            <a:r>
              <a:rPr lang="en-US" dirty="0">
                <a:latin typeface="Trebuchet MS" panose="020B0703020202090204" pitchFamily="34" charset="0"/>
              </a:rPr>
              <a:t> </a:t>
            </a:r>
            <a:r>
              <a:rPr lang="ru-RU" dirty="0">
                <a:latin typeface="Trebuchet MS" panose="020B0703020202090204" pitchFamily="34" charset="0"/>
              </a:rPr>
              <a:t>от первого лица множественного числа (мы)</a:t>
            </a:r>
            <a:br>
              <a:rPr lang="ru-RU" dirty="0">
                <a:latin typeface="Trebuchet MS" panose="020B0703020202090204" pitchFamily="34" charset="0"/>
              </a:rPr>
            </a:br>
            <a:r>
              <a:rPr lang="en-US" dirty="0">
                <a:latin typeface="Trebuchet MS" panose="020B0703020202090204" pitchFamily="34" charset="0"/>
              </a:rPr>
              <a:t> </a:t>
            </a:r>
            <a:r>
              <a:rPr lang="ru-RU" dirty="0">
                <a:latin typeface="Trebuchet MS" panose="020B0703020202090204" pitchFamily="34" charset="0"/>
              </a:rPr>
              <a:t>в книге деяния апостолов</a:t>
            </a:r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57619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65EEF178-4579-0C48-BB37-03EFF6FB3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35174-7DCF-7245-B2B3-E9EDF656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61" y="2668881"/>
            <a:ext cx="8565078" cy="194775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3800" dirty="0">
                <a:solidFill>
                  <a:schemeClr val="tx1"/>
                </a:solidFill>
                <a:latin typeface="Trebuchet MS" panose="020B0703020202090204" pitchFamily="34" charset="0"/>
              </a:rPr>
              <a:t>Субботнее собрание </a:t>
            </a:r>
            <a:br>
              <a:rPr lang="ru-RU" sz="3800" dirty="0">
                <a:solidFill>
                  <a:schemeClr val="tx1"/>
                </a:solidFill>
                <a:latin typeface="Trebuchet MS" panose="020B0703020202090204" pitchFamily="34" charset="0"/>
              </a:rPr>
            </a:br>
            <a:r>
              <a:rPr lang="ru-RU" sz="3800" dirty="0">
                <a:solidFill>
                  <a:schemeClr val="tx1"/>
                </a:solidFill>
                <a:latin typeface="Trebuchet MS" panose="020B0703020202090204" pitchFamily="34" charset="0"/>
              </a:rPr>
              <a:t>не в синагоге!</a:t>
            </a:r>
            <a:endParaRPr lang="en-US" sz="38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327" y="2762448"/>
            <a:ext cx="5015346" cy="133310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b="1" dirty="0">
                <a:latin typeface="Trebuchet MS" panose="020B0703020202090204" pitchFamily="34" charset="0"/>
              </a:rPr>
              <a:t>заключение</a:t>
            </a:r>
            <a:endParaRPr lang="en-US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77458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327" y="2762448"/>
            <a:ext cx="5015346" cy="133310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b="1" dirty="0">
                <a:latin typeface="Trebuchet MS" panose="020B0703020202090204" pitchFamily="34" charset="0"/>
              </a:rPr>
              <a:t>вопросы</a:t>
            </a:r>
            <a:r>
              <a:rPr lang="en-US" b="1" dirty="0">
                <a:latin typeface="Trebuchet MS" panose="020B070302020209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5521644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A44015-7D44-1C4C-8274-E4DCC9B1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z="3000" dirty="0">
                <a:solidFill>
                  <a:srgbClr val="FFFFFF"/>
                </a:solidFill>
                <a:latin typeface="Trebuchet MS" panose="020B0703020202090204" pitchFamily="34" charset="0"/>
              </a:rPr>
              <a:t>Луки</a:t>
            </a:r>
            <a:r>
              <a:rPr lang="en-US" sz="3000" dirty="0">
                <a:solidFill>
                  <a:srgbClr val="FFFFFF"/>
                </a:solidFill>
                <a:latin typeface="Trebuchet MS" panose="020B0703020202090204" pitchFamily="34" charset="0"/>
              </a:rPr>
              <a:t> 1:1-4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BC183-D9A8-A249-887A-6093780CE47F}"/>
              </a:ext>
            </a:extLst>
          </p:cNvPr>
          <p:cNvSpPr txBox="1"/>
          <p:nvPr/>
        </p:nvSpPr>
        <p:spPr>
          <a:xfrm>
            <a:off x="5387203" y="522513"/>
            <a:ext cx="6424551" cy="61395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/>
          <a:p>
            <a:pPr defTabSz="914400">
              <a:lnSpc>
                <a:spcPct val="130000"/>
              </a:lnSpc>
              <a:buClr>
                <a:schemeClr val="accent2"/>
              </a:buClr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“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Как уже многие начали составлять повествования о совершенно известных между нами событиях,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как передали нам то бывшие с самого начала очевидцами и служителями Слова,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то рассудилось и мне, по тщательном исследовании всего сначала, по порядку описать тебе, достопочтенный Феофил,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чтобы ты узнал твёрдое основание того учения, в котором был наставлен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056462927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D768-42FA-044C-AF14-6D05DB85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rebuchet MS" panose="020B0703020202090204" pitchFamily="34" charset="0"/>
              </a:rPr>
              <a:t>Феофил</a:t>
            </a:r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8A8747-4749-AC40-8BE1-A381FA698154}"/>
              </a:ext>
            </a:extLst>
          </p:cNvPr>
          <p:cNvSpPr txBox="1">
            <a:spLocks/>
          </p:cNvSpPr>
          <p:nvPr/>
        </p:nvSpPr>
        <p:spPr>
          <a:xfrm>
            <a:off x="2231136" y="2922141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rebuchet MS" panose="020B0703020202090204" pitchFamily="34" charset="0"/>
              </a:rPr>
              <a:t>“</a:t>
            </a:r>
            <a:r>
              <a:rPr lang="ru-RU" sz="3200" dirty="0">
                <a:latin typeface="Trebuchet MS" panose="020B0703020202090204" pitchFamily="34" charset="0"/>
              </a:rPr>
              <a:t>Друг Бога</a:t>
            </a:r>
            <a:r>
              <a:rPr lang="en-US" sz="3200" dirty="0">
                <a:latin typeface="Trebuchet MS" panose="020B0703020202090204" pitchFamily="34" charset="0"/>
              </a:rPr>
              <a:t>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A93BDF-5BDB-7A40-B423-F6CB1FFD86D6}"/>
              </a:ext>
            </a:extLst>
          </p:cNvPr>
          <p:cNvSpPr txBox="1">
            <a:spLocks/>
          </p:cNvSpPr>
          <p:nvPr/>
        </p:nvSpPr>
        <p:spPr>
          <a:xfrm>
            <a:off x="2231136" y="4704589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rebuchet MS" panose="020B0703020202090204" pitchFamily="34" charset="0"/>
              </a:rPr>
              <a:t>“</a:t>
            </a:r>
            <a:r>
              <a:rPr lang="ru-RU" sz="3200" dirty="0">
                <a:latin typeface="Trebuchet MS" panose="020B0703020202090204" pitchFamily="34" charset="0"/>
              </a:rPr>
              <a:t>Друг Иисуса</a:t>
            </a:r>
            <a:r>
              <a:rPr lang="en-US" sz="3200" dirty="0">
                <a:latin typeface="Trebuchet MS" panose="020B070302020209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405226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A44015-7D44-1C4C-8274-E4DCC9B1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15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Trebuchet MS" panose="020B0703020202090204" pitchFamily="34" charset="0"/>
              </a:rPr>
              <a:t>Деяния</a:t>
            </a:r>
            <a:endParaRPr lang="en-US" sz="40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5D400D-3FF4-924A-B36D-8DC4930D869D}"/>
              </a:ext>
            </a:extLst>
          </p:cNvPr>
          <p:cNvSpPr txBox="1">
            <a:spLocks/>
          </p:cNvSpPr>
          <p:nvPr/>
        </p:nvSpPr>
        <p:spPr>
          <a:xfrm>
            <a:off x="4833257" y="825869"/>
            <a:ext cx="6635773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Trebuchet MS" panose="020B0703020202090204" pitchFamily="34" charset="0"/>
              </a:rPr>
              <a:t>Святого духа</a:t>
            </a:r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718073-88AF-ED4D-9C2A-628F89B06087}"/>
              </a:ext>
            </a:extLst>
          </p:cNvPr>
          <p:cNvSpPr txBox="1">
            <a:spLocks/>
          </p:cNvSpPr>
          <p:nvPr/>
        </p:nvSpPr>
        <p:spPr>
          <a:xfrm>
            <a:off x="4833257" y="2484901"/>
            <a:ext cx="6635774" cy="161055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ru-RU" sz="3200" dirty="0">
                <a:latin typeface="Trebuchet MS" panose="020B0703020202090204" pitchFamily="34" charset="0"/>
              </a:rPr>
              <a:t>Иисуса, совершенные его последователями</a:t>
            </a:r>
            <a:endParaRPr lang="en-US" sz="3200" dirty="0">
              <a:latin typeface="Trebuchet MS" panose="020B070302020209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A14AE0-98C7-154C-A252-F3D432BB3F04}"/>
              </a:ext>
            </a:extLst>
          </p:cNvPr>
          <p:cNvSpPr txBox="1">
            <a:spLocks/>
          </p:cNvSpPr>
          <p:nvPr/>
        </p:nvSpPr>
        <p:spPr>
          <a:xfrm>
            <a:off x="4833255" y="4565766"/>
            <a:ext cx="663577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Trebuchet MS" panose="020B0703020202090204" pitchFamily="34" charset="0"/>
              </a:rPr>
              <a:t>апостолов</a:t>
            </a:r>
            <a:endParaRPr lang="en-US" sz="32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63752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rebuchet MS" panose="020B0703020202090204" pitchFamily="34" charset="0"/>
              </a:rPr>
              <a:t>книга Называется </a:t>
            </a:r>
            <a:r>
              <a:rPr lang="ru-RU" b="1" i="1" dirty="0">
                <a:latin typeface="Trebuchet MS" panose="020B0703020202090204" pitchFamily="34" charset="0"/>
              </a:rPr>
              <a:t>Деяния</a:t>
            </a:r>
            <a:r>
              <a:rPr lang="ru-RU" dirty="0">
                <a:latin typeface="Trebuchet MS" panose="020B0703020202090204" pitchFamily="34" charset="0"/>
              </a:rPr>
              <a:t>, </a:t>
            </a:r>
            <a:br>
              <a:rPr lang="ru-RU" dirty="0">
                <a:latin typeface="Trebuchet MS" panose="020B0703020202090204" pitchFamily="34" charset="0"/>
              </a:rPr>
            </a:br>
            <a:r>
              <a:rPr lang="ru-RU" dirty="0">
                <a:latin typeface="Trebuchet MS" panose="020B0703020202090204" pitchFamily="34" charset="0"/>
              </a:rPr>
              <a:t>а не </a:t>
            </a:r>
            <a:r>
              <a:rPr lang="ru-RU" i="1" dirty="0">
                <a:latin typeface="Trebuchet MS" panose="020B0703020202090204" pitchFamily="34" charset="0"/>
              </a:rPr>
              <a:t>мифы</a:t>
            </a:r>
            <a:endParaRPr lang="en-US" i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46551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73CE3-0D55-1D48-8A61-A9D5CBE87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34" y="2434246"/>
            <a:ext cx="11245932" cy="1645920"/>
          </a:xfrm>
        </p:spPr>
        <p:txBody>
          <a:bodyPr>
            <a:normAutofit/>
          </a:bodyPr>
          <a:lstStyle/>
          <a:p>
            <a:r>
              <a:rPr lang="ru-RU" b="1" dirty="0">
                <a:latin typeface="Trebuchet MS" panose="020B0703020202090204" pitchFamily="34" charset="0"/>
              </a:rPr>
              <a:t>Дополнительные цели евангелия </a:t>
            </a:r>
            <a:br>
              <a:rPr lang="ru-RU" b="1" dirty="0">
                <a:latin typeface="Trebuchet MS" panose="020B0703020202090204" pitchFamily="34" charset="0"/>
              </a:rPr>
            </a:br>
            <a:r>
              <a:rPr lang="ru-RU" b="1" dirty="0">
                <a:latin typeface="Trebuchet MS" panose="020B0703020202090204" pitchFamily="34" charset="0"/>
              </a:rPr>
              <a:t>от луки и книги деяния апостолов</a:t>
            </a:r>
            <a:endParaRPr lang="en-US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45650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193CD-4DC2-CD48-A014-A7DB7948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89" y="2540711"/>
            <a:ext cx="4494998" cy="216191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800" dirty="0">
                <a:latin typeface="Trebuchet MS" panose="020B0703020202090204" pitchFamily="34" charset="0"/>
              </a:rPr>
              <a:t>Служение больным, отверженным и угнетенным</a:t>
            </a:r>
            <a:endParaRPr lang="en-US" sz="2800" i="1" dirty="0">
              <a:latin typeface="Trebuchet MS" panose="020B0703020202090204" pitchFamily="34" charset="0"/>
            </a:endParaRPr>
          </a:p>
        </p:txBody>
      </p:sp>
      <p:pic>
        <p:nvPicPr>
          <p:cNvPr id="3" name="Picture 2" descr="A picture containing outdoor, person, person, wearing&#10;&#10;Description automatically generated">
            <a:extLst>
              <a:ext uri="{FF2B5EF4-FFF2-40B4-BE49-F238E27FC236}">
                <a16:creationId xmlns:a16="http://schemas.microsoft.com/office/drawing/2014/main" id="{CB2AB8B3-1748-8E43-BFE7-75A569ABB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363" y="667986"/>
            <a:ext cx="6324748" cy="51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74946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{646E39FA-8728-E54C-A83E-C3E66E240B25}tf10001120</Template>
  <TotalTime>292</TotalTime>
  <Words>607</Words>
  <Application>Microsoft Macintosh PowerPoint</Application>
  <PresentationFormat>Widescreen</PresentationFormat>
  <Paragraphs>59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Corbel</vt:lpstr>
      <vt:lpstr>Gill Sans MT</vt:lpstr>
      <vt:lpstr>Trebuchet MS</vt:lpstr>
      <vt:lpstr>Parcel</vt:lpstr>
      <vt:lpstr>Суббота в евангелии от Луки и в книге деяния апостолов</vt:lpstr>
      <vt:lpstr>Мира Франклин Звук Музыки</vt:lpstr>
      <vt:lpstr>Цель евангелия от Луки и книги деяния апостолов</vt:lpstr>
      <vt:lpstr>Луки 1:1-4</vt:lpstr>
      <vt:lpstr>Феофил</vt:lpstr>
      <vt:lpstr>Деяния</vt:lpstr>
      <vt:lpstr>книга Называется Деяния,  а не мифы</vt:lpstr>
      <vt:lpstr>Дополнительные цели евангелия  от луки и книги деяния апостолов</vt:lpstr>
      <vt:lpstr>Служение больным, отверженным и угнетенным</vt:lpstr>
      <vt:lpstr>Geir Otto Holmas</vt:lpstr>
      <vt:lpstr>Суббота в евангелии от луки и книге деяния апостолов</vt:lpstr>
      <vt:lpstr>Лука связывает личность Иисуса с субботой</vt:lpstr>
      <vt:lpstr>Никто другой из библейских авторов не описывает так много событий из жизни библейского героя, связанных с Субботой, как это делает Лука, описывая жизнь Иисуса. </vt:lpstr>
      <vt:lpstr>Эталон Субботы в Капернауме</vt:lpstr>
      <vt:lpstr>Только Лука упоминает об отдыхе добродетельных учениц Христа в ту Субботу</vt:lpstr>
      <vt:lpstr>Rick Strelan</vt:lpstr>
      <vt:lpstr>Первое упоминание Субботы в книге Деяния апостолов связано с фразой “расстояние субботнего пути”</vt:lpstr>
      <vt:lpstr>Craig Keener</vt:lpstr>
      <vt:lpstr>Richard Pervo</vt:lpstr>
      <vt:lpstr>Числа</vt:lpstr>
      <vt:lpstr>Матфея и марка</vt:lpstr>
      <vt:lpstr>Суббота и писания  в книге деяния апостолов</vt:lpstr>
      <vt:lpstr>Лука также отождествляет Субботу с некоторыми основными авторитетными личностями и важными событиями Писаний и истории Израиля, такими как Давид, Моисей, Авраам, Творение, Исход и Юбилей</vt:lpstr>
      <vt:lpstr>Втор. 5:15</vt:lpstr>
      <vt:lpstr>ЭТО ИСЦЕЛЕНИЕ В СУББОТУ В СИНАГОГЕ НАПОМИНАЕТ О ПРИНЦИПЕ ЮБИЛЕЯ</vt:lpstr>
      <vt:lpstr>Лука цитирует декалог</vt:lpstr>
      <vt:lpstr>Павел и Варнава намеренно показаны находящимися в Субботу в синагоге, где читали Закон и Пророков. </vt:lpstr>
      <vt:lpstr>Авторитет Писаний</vt:lpstr>
      <vt:lpstr>“Зачем вы делаете то, чего не должно делать в субботы?”</vt:lpstr>
      <vt:lpstr>Неевреи и суббота</vt:lpstr>
      <vt:lpstr>Частое упоминание Субботы в контексте неевреев очень важно, так как показывает, что Лука рассматривал Субботу как нечто большее, чем просто еврейское установление. </vt:lpstr>
      <vt:lpstr>Субботняя ДЕЯТЕЛЬНОСТЬ</vt:lpstr>
      <vt:lpstr>Евангелие от Луки,  книга деяния апостолов и увековечивание субботы</vt:lpstr>
      <vt:lpstr>Евангелие от Луки и  книга деяния апостолов  определяют субботу</vt:lpstr>
      <vt:lpstr>ПАВЕЛ, НЕСКОЛЬКО РАЗ ПЛАНИРУЯ СВОИ ПУТЕШЕСТВИЯ, УЧИТЫВАЕТ НЕОБХОДИМОСТЬ СОБЛЮДЕНИЯ ЕЖЕГОДНЫХ СУББОТ</vt:lpstr>
      <vt:lpstr>отрывки от первого лица множественного числа (мы)  в книге деяния апостолов</vt:lpstr>
      <vt:lpstr>Субботнее собрание  не в синагоге!</vt:lpstr>
      <vt:lpstr>заключение</vt:lpstr>
      <vt:lpstr>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Poirier, Merle</dc:creator>
  <cp:lastModifiedBy>Ivan Riapolov</cp:lastModifiedBy>
  <cp:revision>49</cp:revision>
  <dcterms:created xsi:type="dcterms:W3CDTF">2021-02-09T01:06:22Z</dcterms:created>
  <dcterms:modified xsi:type="dcterms:W3CDTF">2021-02-09T15:55:49Z</dcterms:modified>
</cp:coreProperties>
</file>